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9" r:id="rId4"/>
    <p:sldId id="281" r:id="rId5"/>
    <p:sldId id="280" r:id="rId6"/>
    <p:sldId id="282" r:id="rId7"/>
    <p:sldId id="283" r:id="rId8"/>
    <p:sldId id="285" r:id="rId9"/>
    <p:sldId id="286" r:id="rId10"/>
    <p:sldId id="308" r:id="rId11"/>
    <p:sldId id="287" r:id="rId12"/>
    <p:sldId id="289" r:id="rId13"/>
    <p:sldId id="290" r:id="rId14"/>
    <p:sldId id="299" r:id="rId15"/>
    <p:sldId id="291" r:id="rId16"/>
    <p:sldId id="292" r:id="rId17"/>
    <p:sldId id="302" r:id="rId18"/>
    <p:sldId id="293" r:id="rId19"/>
    <p:sldId id="301" r:id="rId20"/>
    <p:sldId id="294" r:id="rId21"/>
    <p:sldId id="295" r:id="rId22"/>
    <p:sldId id="297" r:id="rId23"/>
    <p:sldId id="300" r:id="rId24"/>
    <p:sldId id="298" r:id="rId25"/>
    <p:sldId id="303" r:id="rId26"/>
    <p:sldId id="304" r:id="rId27"/>
    <p:sldId id="306" r:id="rId28"/>
    <p:sldId id="305" r:id="rId29"/>
    <p:sldId id="307" r:id="rId30"/>
    <p:sldId id="309" r:id="rId3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D4D4D"/>
    <a:srgbClr val="B92D14"/>
    <a:srgbClr val="35759D"/>
    <a:srgbClr val="35B19D"/>
    <a:srgbClr val="E8E8E8"/>
    <a:srgbClr val="0044A8"/>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6" autoAdjust="0"/>
    <p:restoredTop sz="95596" autoAdjust="0"/>
  </p:normalViewPr>
  <p:slideViewPr>
    <p:cSldViewPr>
      <p:cViewPr>
        <p:scale>
          <a:sx n="60" d="100"/>
          <a:sy n="60" d="100"/>
        </p:scale>
        <p:origin x="-1570" y="-12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5816828-77AA-45B3-907D-F74D9860074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13C97-766C-4A3A-9B12-77BFB8B51132}" type="slidenum">
              <a:rPr lang="en-US"/>
              <a:pPr/>
              <a:t>1</a:t>
            </a:fld>
            <a:endParaRPr 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62EB3-5989-4E9E-86BD-CCBA79F4131B}" type="slidenum">
              <a:rPr lang="en-US"/>
              <a:pPr/>
              <a:t>2</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4647D-4637-40D0-A99B-C9210D894644}" type="slidenum">
              <a:rPr lang="en-US"/>
              <a:pPr/>
              <a:t>3</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417638"/>
            <a:ext cx="1828800" cy="5211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1417638"/>
            <a:ext cx="5334000" cy="5211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randars.ru/college/strahovanie/strahovshchiki.html" TargetMode="External"/><Relationship Id="rId2" Type="http://schemas.openxmlformats.org/officeDocument/2006/relationships/hyperlink" Target="http://www.grandars.ru/college/strahovanie/dogovor-strahovaniya.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grandars.ru/college/strahovanie/strahovye-tarify.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randars.ru/college/strahovanie/dogovor-strahovaniya.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grandars.ru/college/strahovanie/dogovor-strahovaniya.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51520" y="3861048"/>
            <a:ext cx="4200202" cy="1447800"/>
          </a:xfrm>
        </p:spPr>
        <p:txBody>
          <a:bodyPr/>
          <a:lstStyle/>
          <a:p>
            <a:pPr algn="ctr"/>
            <a:r>
              <a:rPr lang="ru-RU" sz="4800" dirty="0" smtClean="0"/>
              <a:t>Личное страхование</a:t>
            </a:r>
            <a:endParaRPr lang="ru-RU"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568952" cy="4191000"/>
          </a:xfrm>
        </p:spPr>
        <p:txBody>
          <a:bodyPr/>
          <a:lstStyle/>
          <a:p>
            <a:pPr>
              <a:buNone/>
            </a:pPr>
            <a:r>
              <a:rPr lang="ru-RU" sz="2000" b="1" dirty="0" smtClean="0">
                <a:solidFill>
                  <a:srgbClr val="FFFF00"/>
                </a:solidFill>
                <a:effectLst/>
                <a:latin typeface="+mj-lt"/>
              </a:rPr>
              <a:t>Не признаются страховыми случаями:</a:t>
            </a:r>
            <a:endParaRPr lang="ru-RU" sz="2000" dirty="0" smtClean="0">
              <a:effectLst/>
              <a:latin typeface="+mj-lt"/>
            </a:endParaRPr>
          </a:p>
          <a:p>
            <a:pPr>
              <a:lnSpc>
                <a:spcPct val="90000"/>
              </a:lnSpc>
            </a:pPr>
            <a:r>
              <a:rPr lang="ru-RU" sz="2000" dirty="0" smtClean="0">
                <a:solidFill>
                  <a:srgbClr val="FFFFCC"/>
                </a:solidFill>
                <a:effectLst/>
                <a:latin typeface="+mj-lt"/>
              </a:rPr>
              <a:t>Смерть застрахованного лица по любой причине при страховании на дожитие до определенного возраста;</a:t>
            </a:r>
          </a:p>
          <a:p>
            <a:pPr>
              <a:lnSpc>
                <a:spcPct val="90000"/>
              </a:lnSpc>
            </a:pPr>
            <a:endParaRPr lang="ru-RU" sz="2000" dirty="0" smtClean="0">
              <a:solidFill>
                <a:srgbClr val="FFFFCC"/>
              </a:solidFill>
              <a:effectLst/>
              <a:latin typeface="+mj-lt"/>
            </a:endParaRPr>
          </a:p>
          <a:p>
            <a:pPr>
              <a:lnSpc>
                <a:spcPct val="90000"/>
              </a:lnSpc>
            </a:pPr>
            <a:r>
              <a:rPr lang="ru-RU" sz="2000" dirty="0" smtClean="0">
                <a:solidFill>
                  <a:srgbClr val="FFFFCC"/>
                </a:solidFill>
                <a:effectLst/>
                <a:latin typeface="+mj-lt"/>
              </a:rPr>
              <a:t>Дожитие застрахованного до окончания срока действия договора на случай смерти;</a:t>
            </a:r>
          </a:p>
          <a:p>
            <a:pPr>
              <a:lnSpc>
                <a:spcPct val="90000"/>
              </a:lnSpc>
            </a:pPr>
            <a:endParaRPr lang="ru-RU" sz="2000" dirty="0" smtClean="0">
              <a:solidFill>
                <a:srgbClr val="FFFFCC"/>
              </a:solidFill>
              <a:effectLst/>
              <a:latin typeface="+mj-lt"/>
            </a:endParaRPr>
          </a:p>
          <a:p>
            <a:pPr>
              <a:lnSpc>
                <a:spcPct val="90000"/>
              </a:lnSpc>
            </a:pPr>
            <a:r>
              <a:rPr lang="ru-RU" sz="2000" dirty="0" smtClean="0">
                <a:solidFill>
                  <a:srgbClr val="FFFFCC"/>
                </a:solidFill>
                <a:effectLst/>
                <a:latin typeface="+mj-lt"/>
              </a:rPr>
              <a:t>Смерть застрахованного лица в состоянии алкогольного , наркотического или токсического опьянения</a:t>
            </a:r>
          </a:p>
          <a:p>
            <a:pPr>
              <a:lnSpc>
                <a:spcPct val="90000"/>
              </a:lnSpc>
            </a:pPr>
            <a:endParaRPr lang="ru-RU" sz="2000" dirty="0" smtClean="0">
              <a:solidFill>
                <a:srgbClr val="FFFFCC"/>
              </a:solidFill>
              <a:effectLst/>
              <a:latin typeface="+mj-lt"/>
            </a:endParaRPr>
          </a:p>
          <a:p>
            <a:pPr>
              <a:lnSpc>
                <a:spcPct val="90000"/>
              </a:lnSpc>
            </a:pPr>
            <a:r>
              <a:rPr lang="ru-RU" sz="2000" dirty="0" smtClean="0">
                <a:solidFill>
                  <a:srgbClr val="FFFFCC"/>
                </a:solidFill>
                <a:effectLst/>
                <a:latin typeface="+mj-lt"/>
              </a:rPr>
              <a:t>Смерть застрахованного лица при совершении противоправных действий;</a:t>
            </a:r>
          </a:p>
          <a:p>
            <a:pPr>
              <a:lnSpc>
                <a:spcPct val="90000"/>
              </a:lnSpc>
            </a:pPr>
            <a:endParaRPr lang="ru-RU" sz="2000" dirty="0" smtClean="0">
              <a:solidFill>
                <a:srgbClr val="FFFFCC"/>
              </a:solidFill>
              <a:effectLst/>
              <a:latin typeface="+mj-lt"/>
            </a:endParaRPr>
          </a:p>
          <a:p>
            <a:pPr>
              <a:lnSpc>
                <a:spcPct val="90000"/>
              </a:lnSpc>
            </a:pPr>
            <a:r>
              <a:rPr lang="ru-RU" sz="2000" dirty="0" smtClean="0">
                <a:solidFill>
                  <a:srgbClr val="FFFFCC"/>
                </a:solidFill>
                <a:effectLst/>
                <a:latin typeface="+mj-lt"/>
              </a:rPr>
              <a:t>Смерть застрахованного в течение указанного в договоре непродолжительного промежутка времени в результате онкологического заболевания, заболевания </a:t>
            </a:r>
            <a:r>
              <a:rPr lang="ru-RU" sz="2000" dirty="0" err="1" smtClean="0">
                <a:solidFill>
                  <a:srgbClr val="FFFFCC"/>
                </a:solidFill>
                <a:effectLst/>
                <a:latin typeface="+mj-lt"/>
              </a:rPr>
              <a:t>сердечно-сосудистой</a:t>
            </a:r>
            <a:r>
              <a:rPr lang="ru-RU" sz="2000" dirty="0" smtClean="0">
                <a:solidFill>
                  <a:srgbClr val="FFFFCC"/>
                </a:solidFill>
                <a:effectLst/>
                <a:latin typeface="+mj-lt"/>
              </a:rPr>
              <a:t> системы, самоубийства;</a:t>
            </a:r>
          </a:p>
          <a:p>
            <a:pPr>
              <a:lnSpc>
                <a:spcPct val="90000"/>
              </a:lnSpc>
            </a:pPr>
            <a:endParaRPr lang="ru-RU" sz="2000" dirty="0" smtClean="0">
              <a:solidFill>
                <a:srgbClr val="FFFFCC"/>
              </a:solidFill>
              <a:effectLst/>
              <a:latin typeface="+mj-lt"/>
            </a:endParaRPr>
          </a:p>
          <a:p>
            <a:pPr>
              <a:lnSpc>
                <a:spcPct val="90000"/>
              </a:lnSpc>
            </a:pPr>
            <a:r>
              <a:rPr lang="ru-RU" sz="2000" dirty="0" smtClean="0">
                <a:solidFill>
                  <a:srgbClr val="FFFFCC"/>
                </a:solidFill>
                <a:effectLst/>
                <a:latin typeface="+mj-lt"/>
              </a:rPr>
              <a:t>Убийства застрахованного </a:t>
            </a:r>
            <a:r>
              <a:rPr lang="ru-RU" sz="2000" dirty="0" err="1" smtClean="0">
                <a:solidFill>
                  <a:srgbClr val="FFFFCC"/>
                </a:solidFill>
                <a:effectLst/>
                <a:latin typeface="+mj-lt"/>
              </a:rPr>
              <a:t>выгодоприобретателем</a:t>
            </a:r>
            <a:r>
              <a:rPr lang="ru-RU" sz="2000" dirty="0" smtClean="0">
                <a:solidFill>
                  <a:srgbClr val="FFFFCC"/>
                </a:solidFill>
                <a:effectLst/>
                <a:latin typeface="+mj-lt"/>
              </a:rPr>
              <a:t>.</a:t>
            </a:r>
          </a:p>
          <a:p>
            <a:pPr>
              <a:buNone/>
            </a:pP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7315200" cy="715962"/>
          </a:xfrm>
        </p:spPr>
        <p:txBody>
          <a:bodyPr/>
          <a:lstStyle/>
          <a:p>
            <a:r>
              <a:rPr lang="ru-RU" sz="2000" b="1" dirty="0">
                <a:solidFill>
                  <a:srgbClr val="FFFF00"/>
                </a:solidFill>
                <a:latin typeface="+mj-lt"/>
                <a:ea typeface="+mj-ea"/>
                <a:cs typeface="+mj-cs"/>
              </a:rPr>
              <a:t>Заключение договоров личного страхования граждан</a:t>
            </a:r>
            <a:r>
              <a:rPr lang="ru-RU" b="1" dirty="0">
                <a:solidFill>
                  <a:srgbClr val="FFFF00"/>
                </a:solidFill>
                <a:latin typeface="+mj-lt"/>
                <a:ea typeface="+mj-ea"/>
                <a:cs typeface="+mj-cs"/>
              </a:rPr>
              <a:t/>
            </a:r>
            <a:br>
              <a:rPr lang="ru-RU" b="1" dirty="0">
                <a:solidFill>
                  <a:srgbClr val="FFFF00"/>
                </a:solidFill>
                <a:latin typeface="+mj-lt"/>
                <a:ea typeface="+mj-ea"/>
                <a:cs typeface="+mj-cs"/>
              </a:rPr>
            </a:br>
            <a:endParaRPr lang="ru-RU" b="1" dirty="0">
              <a:solidFill>
                <a:srgbClr val="FFFF00"/>
              </a:solidFill>
            </a:endParaRPr>
          </a:p>
        </p:txBody>
      </p:sp>
      <p:sp>
        <p:nvSpPr>
          <p:cNvPr id="3" name="Содержимое 2"/>
          <p:cNvSpPr>
            <a:spLocks noGrp="1"/>
          </p:cNvSpPr>
          <p:nvPr>
            <p:ph idx="1"/>
          </p:nvPr>
        </p:nvSpPr>
        <p:spPr>
          <a:xfrm>
            <a:off x="251520" y="980728"/>
            <a:ext cx="8496944" cy="5328592"/>
          </a:xfrm>
        </p:spPr>
        <p:txBody>
          <a:bodyPr/>
          <a:lstStyle/>
          <a:p>
            <a:pPr algn="just">
              <a:buNone/>
            </a:pPr>
            <a:r>
              <a:rPr lang="ru-RU" sz="1800" dirty="0">
                <a:solidFill>
                  <a:srgbClr val="FFFF00"/>
                </a:solidFill>
                <a:latin typeface="+mn-lt"/>
                <a:ea typeface="+mn-ea"/>
                <a:cs typeface="+mn-cs"/>
              </a:rPr>
              <a:t>Договор личного страхования </a:t>
            </a:r>
            <a:r>
              <a:rPr lang="ru-RU" sz="1800" dirty="0">
                <a:solidFill>
                  <a:schemeClr val="tx1"/>
                </a:solidFill>
                <a:latin typeface="+mn-lt"/>
                <a:ea typeface="+mn-ea"/>
                <a:cs typeface="+mn-cs"/>
              </a:rPr>
              <a:t>- гражданско-правовая сделка,  по которой страховщик обязуется посредством получения им страховых взносов, в случае наступления страхового случая, возместить ущерб или произвести выплату страхового капитала,  ренты или других предусмотренных выплат</a:t>
            </a:r>
            <a:r>
              <a:rPr lang="ru-RU" sz="1800" dirty="0" smtClean="0">
                <a:solidFill>
                  <a:schemeClr val="tx1"/>
                </a:solidFill>
                <a:latin typeface="+mn-lt"/>
                <a:ea typeface="+mn-ea"/>
                <a:cs typeface="+mn-cs"/>
              </a:rPr>
              <a:t>.</a:t>
            </a:r>
          </a:p>
          <a:p>
            <a:endParaRPr lang="ru-RU" sz="1800" dirty="0">
              <a:solidFill>
                <a:schemeClr val="tx1"/>
              </a:solidFill>
              <a:latin typeface="+mn-lt"/>
              <a:ea typeface="+mn-ea"/>
              <a:cs typeface="+mn-cs"/>
            </a:endParaRPr>
          </a:p>
          <a:p>
            <a:pPr>
              <a:buNone/>
            </a:pPr>
            <a:r>
              <a:rPr lang="ru-RU" sz="1800" dirty="0" smtClean="0"/>
              <a:t>П</a:t>
            </a:r>
            <a:r>
              <a:rPr lang="ru-RU" sz="1800" dirty="0" smtClean="0">
                <a:solidFill>
                  <a:schemeClr val="tx1"/>
                </a:solidFill>
                <a:latin typeface="+mn-lt"/>
                <a:ea typeface="+mn-ea"/>
                <a:cs typeface="+mn-cs"/>
              </a:rPr>
              <a:t>ри </a:t>
            </a:r>
            <a:r>
              <a:rPr lang="ru-RU" sz="1800" dirty="0">
                <a:solidFill>
                  <a:schemeClr val="tx1"/>
                </a:solidFill>
                <a:latin typeface="+mn-lt"/>
                <a:ea typeface="+mn-ea"/>
                <a:cs typeface="+mn-cs"/>
              </a:rPr>
              <a:t>заключении договора личного страхования между страхователем и страховщиком должно быть достигнуто соглашение:</a:t>
            </a:r>
          </a:p>
          <a:p>
            <a:pPr>
              <a:buNone/>
            </a:pPr>
            <a:r>
              <a:rPr lang="ru-RU" sz="1800" dirty="0">
                <a:solidFill>
                  <a:schemeClr val="tx1"/>
                </a:solidFill>
                <a:latin typeface="+mn-lt"/>
                <a:ea typeface="+mn-ea"/>
                <a:cs typeface="+mn-cs"/>
              </a:rPr>
              <a:t>1) о застрахованном лице;</a:t>
            </a:r>
          </a:p>
          <a:p>
            <a:pPr>
              <a:buNone/>
            </a:pPr>
            <a:r>
              <a:rPr lang="ru-RU" sz="1800" dirty="0">
                <a:solidFill>
                  <a:schemeClr val="tx1"/>
                </a:solidFill>
                <a:latin typeface="+mn-lt"/>
                <a:ea typeface="+mn-ea"/>
                <a:cs typeface="+mn-cs"/>
              </a:rPr>
              <a:t>2) о характере события, на случай наступления которого в жизни застрахованного лица осуществляется страхование (страхового случая);</a:t>
            </a:r>
          </a:p>
          <a:p>
            <a:pPr>
              <a:buNone/>
            </a:pPr>
            <a:r>
              <a:rPr lang="ru-RU" sz="1800" dirty="0">
                <a:solidFill>
                  <a:schemeClr val="tx1"/>
                </a:solidFill>
                <a:latin typeface="+mn-lt"/>
                <a:ea typeface="+mn-ea"/>
                <a:cs typeface="+mn-cs"/>
              </a:rPr>
              <a:t>3) о размере страховой суммы;</a:t>
            </a:r>
          </a:p>
          <a:p>
            <a:pPr>
              <a:buNone/>
            </a:pPr>
            <a:r>
              <a:rPr lang="ru-RU" sz="1800" dirty="0">
                <a:solidFill>
                  <a:schemeClr val="tx1"/>
                </a:solidFill>
                <a:latin typeface="+mn-lt"/>
                <a:ea typeface="+mn-ea"/>
                <a:cs typeface="+mn-cs"/>
              </a:rPr>
              <a:t>4) о сроке действия договора</a:t>
            </a:r>
            <a:r>
              <a:rPr lang="ru-RU" sz="1800" dirty="0" smtClean="0">
                <a:solidFill>
                  <a:schemeClr val="tx1"/>
                </a:solidFill>
                <a:latin typeface="+mn-lt"/>
                <a:ea typeface="+mn-ea"/>
                <a:cs typeface="+mn-cs"/>
              </a:rPr>
              <a:t>.</a:t>
            </a:r>
          </a:p>
          <a:p>
            <a:pPr>
              <a:buNone/>
            </a:pPr>
            <a:r>
              <a:rPr lang="ru-RU" sz="1800" dirty="0" smtClean="0">
                <a:solidFill>
                  <a:schemeClr val="tx1"/>
                </a:solidFill>
                <a:latin typeface="+mn-lt"/>
                <a:ea typeface="+mn-ea"/>
                <a:cs typeface="+mn-cs"/>
              </a:rPr>
              <a:t>Договор личного страхования носит </a:t>
            </a:r>
            <a:r>
              <a:rPr lang="ru-RU" sz="1800" dirty="0" smtClean="0">
                <a:solidFill>
                  <a:srgbClr val="FFFF00"/>
                </a:solidFill>
                <a:latin typeface="+mn-lt"/>
                <a:ea typeface="+mn-ea"/>
                <a:cs typeface="+mn-cs"/>
              </a:rPr>
              <a:t>публичный характер</a:t>
            </a:r>
            <a:r>
              <a:rPr lang="ru-RU" sz="1800" dirty="0" smtClean="0">
                <a:solidFill>
                  <a:schemeClr val="tx1"/>
                </a:solidFill>
                <a:latin typeface="+mn-lt"/>
                <a:ea typeface="+mn-ea"/>
                <a:cs typeface="+mn-cs"/>
              </a:rPr>
              <a:t>. Это означает, что «общество как бы говорит, что защита личности в любом ее проявлении, в том числе и защита от случайных событий с помощью денежных выплат, не является чисто частным делом, но в осуществлении такой защиты заинтересовано и общество в целом».</a:t>
            </a:r>
          </a:p>
          <a:p>
            <a:pPr>
              <a:buNone/>
            </a:pPr>
            <a:endParaRPr lang="ru-RU" sz="1700" dirty="0">
              <a:solidFill>
                <a:schemeClr val="tx1"/>
              </a:solidFill>
              <a:latin typeface="+mn-lt"/>
              <a:ea typeface="+mn-ea"/>
              <a:cs typeface="+mn-cs"/>
            </a:endParaRPr>
          </a:p>
          <a:p>
            <a:endParaRPr lang="ru-RU"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8496944" cy="6408712"/>
          </a:xfrm>
        </p:spPr>
        <p:txBody>
          <a:bodyPr/>
          <a:lstStyle/>
          <a:p>
            <a:pPr algn="just">
              <a:buNone/>
            </a:pPr>
            <a:r>
              <a:rPr lang="ru-RU" sz="1800" b="1" dirty="0">
                <a:solidFill>
                  <a:schemeClr val="tx1"/>
                </a:solidFill>
                <a:latin typeface="+mn-lt"/>
                <a:ea typeface="+mn-ea"/>
                <a:cs typeface="+mn-cs"/>
              </a:rPr>
              <a:t>Личное страхование</a:t>
            </a:r>
            <a:r>
              <a:rPr lang="ru-RU" sz="1800" dirty="0">
                <a:solidFill>
                  <a:schemeClr val="tx1"/>
                </a:solidFill>
                <a:latin typeface="+mn-lt"/>
                <a:ea typeface="+mn-ea"/>
                <a:cs typeface="+mn-cs"/>
              </a:rPr>
              <a:t> может проводиться </a:t>
            </a:r>
            <a:r>
              <a:rPr lang="ru-RU" sz="1800" b="1" dirty="0">
                <a:solidFill>
                  <a:schemeClr val="tx1"/>
                </a:solidFill>
                <a:latin typeface="+mn-lt"/>
                <a:ea typeface="+mn-ea"/>
                <a:cs typeface="+mn-cs"/>
              </a:rPr>
              <a:t>в </a:t>
            </a:r>
            <a:r>
              <a:rPr lang="ru-RU" sz="1800" b="1" dirty="0">
                <a:solidFill>
                  <a:srgbClr val="FFFF00"/>
                </a:solidFill>
                <a:latin typeface="+mn-lt"/>
                <a:ea typeface="+mn-ea"/>
                <a:cs typeface="+mn-cs"/>
              </a:rPr>
              <a:t>обязательной</a:t>
            </a:r>
            <a:r>
              <a:rPr lang="ru-RU" sz="1800" b="1" dirty="0">
                <a:solidFill>
                  <a:schemeClr val="tx1"/>
                </a:solidFill>
                <a:latin typeface="+mn-lt"/>
                <a:ea typeface="+mn-ea"/>
                <a:cs typeface="+mn-cs"/>
              </a:rPr>
              <a:t> и </a:t>
            </a:r>
            <a:r>
              <a:rPr lang="ru-RU" sz="1800" b="1" dirty="0">
                <a:solidFill>
                  <a:srgbClr val="FFFF00"/>
                </a:solidFill>
                <a:latin typeface="+mn-lt"/>
                <a:ea typeface="+mn-ea"/>
                <a:cs typeface="+mn-cs"/>
              </a:rPr>
              <a:t>добровольной форме</a:t>
            </a:r>
            <a:r>
              <a:rPr lang="ru-RU" sz="1800" dirty="0">
                <a:solidFill>
                  <a:schemeClr val="tx1"/>
                </a:solidFill>
                <a:latin typeface="+mn-lt"/>
                <a:ea typeface="+mn-ea"/>
                <a:cs typeface="+mn-cs"/>
              </a:rPr>
              <a:t>. Большая часть договоров страхования заключается на основе свободного волеизъявления сторон: нет принуждения страхователя к </a:t>
            </a:r>
            <a:r>
              <a:rPr lang="ru-RU" sz="1800" dirty="0" smtClean="0">
                <a:solidFill>
                  <a:schemeClr val="tx1"/>
                </a:solidFill>
                <a:latin typeface="+mn-lt"/>
                <a:ea typeface="+mn-ea"/>
                <a:cs typeface="+mn-cs"/>
              </a:rPr>
              <a:t>заключению </a:t>
            </a:r>
            <a:r>
              <a:rPr lang="ru-RU" sz="1800" u="sng" dirty="0" smtClean="0">
                <a:solidFill>
                  <a:schemeClr val="tx1"/>
                </a:solidFill>
                <a:latin typeface="+mn-lt"/>
                <a:ea typeface="+mn-ea"/>
                <a:cs typeface="+mn-cs"/>
                <a:hlinkClick r:id="rId2" tooltip="Договор страхования"/>
              </a:rPr>
              <a:t>договора</a:t>
            </a:r>
            <a:r>
              <a:rPr lang="ru-RU" sz="1800" dirty="0">
                <a:solidFill>
                  <a:schemeClr val="tx1"/>
                </a:solidFill>
                <a:latin typeface="+mn-lt"/>
                <a:ea typeface="+mn-ea"/>
                <a:cs typeface="+mn-cs"/>
              </a:rPr>
              <a:t>, также </a:t>
            </a:r>
            <a:r>
              <a:rPr lang="ru-RU" sz="1800" u="sng" dirty="0">
                <a:solidFill>
                  <a:schemeClr val="tx1"/>
                </a:solidFill>
                <a:latin typeface="+mn-lt"/>
                <a:ea typeface="+mn-ea"/>
                <a:cs typeface="+mn-cs"/>
                <a:hlinkClick r:id="rId3" tooltip="Страховщик"/>
              </a:rPr>
              <a:t>страховщик</a:t>
            </a:r>
            <a:r>
              <a:rPr lang="ru-RU" sz="1800" dirty="0">
                <a:solidFill>
                  <a:schemeClr val="tx1"/>
                </a:solidFill>
                <a:latin typeface="+mn-lt"/>
                <a:ea typeface="+mn-ea"/>
                <a:cs typeface="+mn-cs"/>
              </a:rPr>
              <a:t> вправе отказаться от принятия на себя рисков страхователя. По каждому     виду личного страхования заключаются соответствующие договоры.</a:t>
            </a:r>
          </a:p>
          <a:p>
            <a:pPr>
              <a:buNone/>
            </a:pPr>
            <a:r>
              <a:rPr lang="ru-RU" sz="1800" dirty="0">
                <a:solidFill>
                  <a:schemeClr val="tx1"/>
                </a:solidFill>
                <a:latin typeface="+mn-lt"/>
                <a:ea typeface="+mn-ea"/>
                <a:cs typeface="+mn-cs"/>
              </a:rPr>
              <a:t>По количеству лиц, указанных в договоре:</a:t>
            </a:r>
          </a:p>
          <a:p>
            <a:pPr>
              <a:buNone/>
            </a:pPr>
            <a:r>
              <a:rPr lang="ru-RU" sz="1800" dirty="0">
                <a:solidFill>
                  <a:schemeClr val="tx1"/>
                </a:solidFill>
                <a:latin typeface="+mn-lt"/>
                <a:ea typeface="+mn-ea"/>
                <a:cs typeface="+mn-cs"/>
              </a:rPr>
              <a:t>-      Индивидуальное страхование (страхователем выступает одно отдельное взятое физическое лицо);</a:t>
            </a:r>
          </a:p>
          <a:p>
            <a:pPr>
              <a:buNone/>
            </a:pPr>
            <a:r>
              <a:rPr lang="ru-RU" sz="1800" dirty="0">
                <a:solidFill>
                  <a:schemeClr val="tx1"/>
                </a:solidFill>
                <a:latin typeface="+mn-lt"/>
                <a:ea typeface="+mn-ea"/>
                <a:cs typeface="+mn-cs"/>
              </a:rPr>
              <a:t>-      Коллективное страхование (страхователями или застрахованными выступает группа физических лиц</a:t>
            </a:r>
            <a:r>
              <a:rPr lang="ru-RU" sz="1800" dirty="0" smtClean="0">
                <a:solidFill>
                  <a:schemeClr val="tx1"/>
                </a:solidFill>
                <a:latin typeface="+mn-lt"/>
                <a:ea typeface="+mn-ea"/>
                <a:cs typeface="+mn-cs"/>
              </a:rPr>
              <a:t>).</a:t>
            </a:r>
          </a:p>
          <a:p>
            <a:pPr>
              <a:buNone/>
            </a:pPr>
            <a:endParaRPr lang="ru-RU" sz="1800" dirty="0">
              <a:solidFill>
                <a:schemeClr val="tx1"/>
              </a:solidFill>
              <a:latin typeface="+mn-lt"/>
              <a:ea typeface="+mn-ea"/>
              <a:cs typeface="+mn-cs"/>
            </a:endParaRPr>
          </a:p>
          <a:p>
            <a:pPr>
              <a:buNone/>
            </a:pPr>
            <a:r>
              <a:rPr lang="ru-RU" sz="1800" dirty="0">
                <a:solidFill>
                  <a:schemeClr val="tx1"/>
                </a:solidFill>
                <a:latin typeface="+mn-lt"/>
                <a:ea typeface="+mn-ea"/>
                <a:cs typeface="+mn-cs"/>
              </a:rPr>
              <a:t>По длительности страхового обеспечения:</a:t>
            </a:r>
          </a:p>
          <a:p>
            <a:pPr>
              <a:buNone/>
            </a:pPr>
            <a:r>
              <a:rPr lang="ru-RU" sz="1800" dirty="0">
                <a:solidFill>
                  <a:schemeClr val="tx1"/>
                </a:solidFill>
                <a:latin typeface="+mn-lt"/>
                <a:ea typeface="+mn-ea"/>
                <a:cs typeface="+mn-cs"/>
              </a:rPr>
              <a:t>-      Краткосрочное (менее одного года);</a:t>
            </a:r>
          </a:p>
          <a:p>
            <a:pPr>
              <a:buNone/>
            </a:pPr>
            <a:r>
              <a:rPr lang="ru-RU" sz="1800" dirty="0">
                <a:solidFill>
                  <a:schemeClr val="tx1"/>
                </a:solidFill>
                <a:latin typeface="+mn-lt"/>
                <a:ea typeface="+mn-ea"/>
                <a:cs typeface="+mn-cs"/>
              </a:rPr>
              <a:t>-      Среднесрочное (1-5 лет);</a:t>
            </a:r>
          </a:p>
          <a:p>
            <a:pPr>
              <a:buNone/>
            </a:pPr>
            <a:r>
              <a:rPr lang="ru-RU" sz="1800" dirty="0">
                <a:solidFill>
                  <a:schemeClr val="tx1"/>
                </a:solidFill>
                <a:latin typeface="+mn-lt"/>
                <a:ea typeface="+mn-ea"/>
                <a:cs typeface="+mn-cs"/>
              </a:rPr>
              <a:t>-      Долгосрочное </a:t>
            </a:r>
            <a:r>
              <a:rPr lang="ru-RU" sz="1800" dirty="0" smtClean="0">
                <a:solidFill>
                  <a:schemeClr val="tx1"/>
                </a:solidFill>
                <a:latin typeface="+mn-lt"/>
                <a:ea typeface="+mn-ea"/>
                <a:cs typeface="+mn-cs"/>
              </a:rPr>
              <a:t>(свыше 5 </a:t>
            </a:r>
            <a:r>
              <a:rPr lang="ru-RU" sz="1800" dirty="0">
                <a:solidFill>
                  <a:schemeClr val="tx1"/>
                </a:solidFill>
                <a:latin typeface="+mn-lt"/>
                <a:ea typeface="+mn-ea"/>
                <a:cs typeface="+mn-cs"/>
              </a:rPr>
              <a:t>лет</a:t>
            </a:r>
            <a:r>
              <a:rPr lang="ru-RU" sz="1800" dirty="0" smtClean="0">
                <a:solidFill>
                  <a:schemeClr val="tx1"/>
                </a:solidFill>
                <a:latin typeface="+mn-lt"/>
                <a:ea typeface="+mn-ea"/>
                <a:cs typeface="+mn-cs"/>
              </a:rPr>
              <a:t>).</a:t>
            </a:r>
          </a:p>
          <a:p>
            <a:pPr>
              <a:buNone/>
            </a:pPr>
            <a:endParaRPr lang="ru-RU" sz="1800" dirty="0">
              <a:solidFill>
                <a:schemeClr val="tx1"/>
              </a:solidFill>
              <a:latin typeface="+mn-lt"/>
              <a:ea typeface="+mn-ea"/>
              <a:cs typeface="+mn-cs"/>
            </a:endParaRPr>
          </a:p>
          <a:p>
            <a:pPr>
              <a:buNone/>
            </a:pPr>
            <a:r>
              <a:rPr lang="ru-RU" sz="1800" dirty="0">
                <a:solidFill>
                  <a:schemeClr val="tx1"/>
                </a:solidFill>
                <a:latin typeface="+mn-lt"/>
                <a:ea typeface="+mn-ea"/>
                <a:cs typeface="+mn-cs"/>
              </a:rPr>
              <a:t>По форме выплаты страхового обеспечения:</a:t>
            </a:r>
          </a:p>
          <a:p>
            <a:pPr>
              <a:buNone/>
            </a:pPr>
            <a:r>
              <a:rPr lang="ru-RU" sz="1800" dirty="0">
                <a:solidFill>
                  <a:schemeClr val="tx1"/>
                </a:solidFill>
                <a:latin typeface="+mn-lt"/>
                <a:ea typeface="+mn-ea"/>
                <a:cs typeface="+mn-cs"/>
              </a:rPr>
              <a:t>-     С единовременной выплатой страховой суммы;</a:t>
            </a:r>
          </a:p>
          <a:p>
            <a:pPr>
              <a:buNone/>
            </a:pPr>
            <a:r>
              <a:rPr lang="ru-RU" sz="1800" dirty="0">
                <a:solidFill>
                  <a:schemeClr val="tx1"/>
                </a:solidFill>
                <a:latin typeface="+mn-lt"/>
                <a:ea typeface="+mn-ea"/>
                <a:cs typeface="+mn-cs"/>
              </a:rPr>
              <a:t>-     С выплатой страховой суммы в форме ренты</a:t>
            </a:r>
            <a:r>
              <a:rPr lang="ru-RU" sz="1800" dirty="0" smtClean="0">
                <a:solidFill>
                  <a:schemeClr val="tx1"/>
                </a:solidFill>
                <a:latin typeface="+mn-lt"/>
                <a:ea typeface="+mn-ea"/>
                <a:cs typeface="+mn-cs"/>
              </a:rPr>
              <a:t>.</a:t>
            </a:r>
            <a:endParaRPr lang="ru-RU" sz="1800" dirty="0">
              <a:solidFill>
                <a:schemeClr val="tx1"/>
              </a:solidFill>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7315200" cy="715962"/>
          </a:xfrm>
        </p:spPr>
        <p:txBody>
          <a:bodyPr/>
          <a:lstStyle/>
          <a:p>
            <a:r>
              <a:rPr lang="ru-RU" sz="2400" dirty="0" smtClean="0">
                <a:solidFill>
                  <a:srgbClr val="FFFF00"/>
                </a:solidFill>
              </a:rPr>
              <a:t>Страховой тариф по личному страхованию</a:t>
            </a:r>
            <a:r>
              <a:rPr lang="ru-RU" dirty="0">
                <a:solidFill>
                  <a:schemeClr val="tx1"/>
                </a:solidFill>
                <a:latin typeface="+mj-lt"/>
                <a:ea typeface="+mj-ea"/>
                <a:cs typeface="+mj-cs"/>
              </a:rPr>
              <a:t/>
            </a:r>
            <a:br>
              <a:rPr lang="ru-RU" dirty="0">
                <a:solidFill>
                  <a:schemeClr val="tx1"/>
                </a:solidFill>
                <a:latin typeface="+mj-lt"/>
                <a:ea typeface="+mj-ea"/>
                <a:cs typeface="+mj-cs"/>
              </a:rPr>
            </a:br>
            <a:endParaRPr lang="ru-RU" dirty="0"/>
          </a:p>
        </p:txBody>
      </p:sp>
      <p:sp>
        <p:nvSpPr>
          <p:cNvPr id="3" name="Содержимое 2"/>
          <p:cNvSpPr>
            <a:spLocks noGrp="1"/>
          </p:cNvSpPr>
          <p:nvPr>
            <p:ph idx="1"/>
          </p:nvPr>
        </p:nvSpPr>
        <p:spPr>
          <a:xfrm>
            <a:off x="251520" y="764704"/>
            <a:ext cx="8676456" cy="5544616"/>
          </a:xfrm>
        </p:spPr>
        <p:txBody>
          <a:bodyPr/>
          <a:lstStyle/>
          <a:p>
            <a:pPr>
              <a:buNone/>
            </a:pPr>
            <a:r>
              <a:rPr lang="ru-RU" sz="1800" dirty="0" smtClean="0"/>
              <a:t>     </a:t>
            </a:r>
            <a:endParaRPr lang="ru-RU" sz="1800" dirty="0">
              <a:solidFill>
                <a:schemeClr val="tx1"/>
              </a:solidFill>
              <a:latin typeface="+mn-lt"/>
              <a:ea typeface="+mn-ea"/>
              <a:cs typeface="+mn-cs"/>
            </a:endParaRPr>
          </a:p>
          <a:p>
            <a:pPr>
              <a:buNone/>
            </a:pPr>
            <a:r>
              <a:rPr lang="ru-RU" sz="1800" dirty="0" smtClean="0">
                <a:solidFill>
                  <a:schemeClr val="tx1"/>
                </a:solidFill>
                <a:latin typeface="+mn-lt"/>
                <a:ea typeface="+mn-ea"/>
                <a:cs typeface="+mn-cs"/>
              </a:rPr>
              <a:t>      </a:t>
            </a:r>
            <a:endParaRPr lang="ru-RU" sz="1800" dirty="0"/>
          </a:p>
        </p:txBody>
      </p:sp>
      <p:sp>
        <p:nvSpPr>
          <p:cNvPr id="4" name="Прямоугольник 3"/>
          <p:cNvSpPr/>
          <p:nvPr/>
        </p:nvSpPr>
        <p:spPr>
          <a:xfrm>
            <a:off x="179512" y="980728"/>
            <a:ext cx="8640960" cy="5078313"/>
          </a:xfrm>
          <a:prstGeom prst="rect">
            <a:avLst/>
          </a:prstGeom>
        </p:spPr>
        <p:txBody>
          <a:bodyPr wrap="square">
            <a:spAutoFit/>
          </a:bodyPr>
          <a:lstStyle/>
          <a:p>
            <a:r>
              <a:rPr lang="ru-RU" sz="1800" dirty="0">
                <a:solidFill>
                  <a:srgbClr val="FFFF00"/>
                </a:solidFill>
                <a:latin typeface="+mj-lt"/>
              </a:rPr>
              <a:t>Страховой тариф </a:t>
            </a:r>
            <a:r>
              <a:rPr lang="ru-RU" sz="1800" dirty="0">
                <a:latin typeface="+mj-lt"/>
              </a:rPr>
              <a:t>представляет собой сумму денег, которую уплачивает страховщику за страхование каждый страхователь с единицы страховой суммы или предмета страхования и тем самым каждый страхователь участвует в создании страхового фонда страховщика по данному виду страхования.</a:t>
            </a:r>
          </a:p>
          <a:p>
            <a:r>
              <a:rPr lang="ru-RU" sz="1800" dirty="0">
                <a:latin typeface="+mj-lt"/>
              </a:rPr>
              <a:t>Задача правильного построения страхового тарифа по любому виду страхования заключается в том, чтобы сформировать за счет нетто-ставки тарифа фонд денежных средств, достаточный для страховых выплат по страховым случаям за расчетный (тарифный) период.</a:t>
            </a:r>
          </a:p>
          <a:p>
            <a:r>
              <a:rPr lang="ru-RU" sz="1800" dirty="0">
                <a:latin typeface="+mj-lt"/>
              </a:rPr>
              <a:t>Расчет </a:t>
            </a:r>
            <a:r>
              <a:rPr lang="ru-RU" sz="1800" dirty="0" smtClean="0">
                <a:latin typeface="+mj-lt"/>
              </a:rPr>
              <a:t>страховых </a:t>
            </a:r>
            <a:r>
              <a:rPr lang="ru-RU" sz="1800" dirty="0">
                <a:latin typeface="+mj-lt"/>
              </a:rPr>
              <a:t>тарифов по всем видам страхования жизни имеет определенные особенности, связанные с предметом страхования. Этим предметом страхования является жизнь человека, постоянно подвергающегося различным опасностям, последствиями которых может быть и смерть застрахованного.</a:t>
            </a:r>
          </a:p>
          <a:p>
            <a:r>
              <a:rPr lang="ru-RU" sz="1800" dirty="0">
                <a:latin typeface="+mj-lt"/>
              </a:rPr>
              <a:t>Поэтому страхование жизни предусматривает страховую защиту имущественных интересов застрахованного лица (его </a:t>
            </a:r>
            <a:r>
              <a:rPr lang="ru-RU" sz="1800" dirty="0" err="1">
                <a:latin typeface="+mj-lt"/>
              </a:rPr>
              <a:t>выгодоприобретателей</a:t>
            </a:r>
            <a:r>
              <a:rPr lang="ru-RU" sz="1800" dirty="0">
                <a:latin typeface="+mj-lt"/>
              </a:rPr>
              <a:t>) путем страховых выплат при его дожитии до определенного возраста (или окончания срока страхования), а также в случае его смерти</a:t>
            </a:r>
            <a:r>
              <a:rPr lang="ru-RU" sz="1800" dirty="0" smtClean="0">
                <a:latin typeface="+mj-lt"/>
              </a:rPr>
              <a:t>.</a:t>
            </a:r>
            <a:endParaRPr lang="ru-RU" sz="18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61256"/>
            <a:ext cx="8568952" cy="6696744"/>
          </a:xfrm>
        </p:spPr>
        <p:txBody>
          <a:bodyPr/>
          <a:lstStyle/>
          <a:p>
            <a:pPr>
              <a:buNone/>
            </a:pPr>
            <a:r>
              <a:rPr lang="ru-RU" sz="1800" dirty="0" smtClean="0">
                <a:solidFill>
                  <a:schemeClr val="tx1"/>
                </a:solidFill>
                <a:latin typeface="+mn-lt"/>
                <a:ea typeface="+mn-ea"/>
                <a:cs typeface="+mn-cs"/>
              </a:rPr>
              <a:t>Построение тарифов по личному страхованию имеет следующие </a:t>
            </a:r>
            <a:r>
              <a:rPr lang="ru-RU" sz="1800" dirty="0" smtClean="0">
                <a:solidFill>
                  <a:srgbClr val="FFFF00"/>
                </a:solidFill>
                <a:latin typeface="+mn-lt"/>
                <a:ea typeface="+mn-ea"/>
                <a:cs typeface="+mn-cs"/>
              </a:rPr>
              <a:t>особенности</a:t>
            </a:r>
            <a:r>
              <a:rPr lang="ru-RU" sz="1800" dirty="0" smtClean="0">
                <a:solidFill>
                  <a:schemeClr val="tx1"/>
                </a:solidFill>
                <a:latin typeface="+mn-lt"/>
                <a:ea typeface="+mn-ea"/>
                <a:cs typeface="+mn-cs"/>
              </a:rPr>
              <a:t>:</a:t>
            </a:r>
          </a:p>
          <a:p>
            <a:pPr>
              <a:buNone/>
            </a:pPr>
            <a:r>
              <a:rPr lang="ru-RU" sz="1800" dirty="0" smtClean="0">
                <a:solidFill>
                  <a:schemeClr val="tx1"/>
                </a:solidFill>
                <a:latin typeface="+mn-lt"/>
                <a:ea typeface="+mn-ea"/>
                <a:cs typeface="+mn-cs"/>
              </a:rPr>
              <a:t>1) расчеты производятся с использованием демографической статистики и теории вероятности. </a:t>
            </a:r>
            <a:r>
              <a:rPr lang="ru-RU" sz="1800" dirty="0" smtClean="0"/>
              <a:t>По</a:t>
            </a:r>
            <a:r>
              <a:rPr lang="ru-RU" sz="1800" dirty="0" smtClean="0">
                <a:solidFill>
                  <a:schemeClr val="tx1"/>
                </a:solidFill>
                <a:latin typeface="+mn-lt"/>
                <a:ea typeface="+mn-ea"/>
                <a:cs typeface="+mn-cs"/>
              </a:rPr>
              <a:t> </a:t>
            </a:r>
            <a:r>
              <a:rPr lang="ru-RU" sz="1800" dirty="0">
                <a:solidFill>
                  <a:schemeClr val="tx1"/>
                </a:solidFill>
                <a:latin typeface="+mn-lt"/>
                <a:ea typeface="+mn-ea"/>
                <a:cs typeface="+mn-cs"/>
              </a:rPr>
              <a:t>специально разработанной методике с применением </a:t>
            </a:r>
            <a:r>
              <a:rPr lang="ru-RU" sz="1800" dirty="0" smtClean="0">
                <a:solidFill>
                  <a:schemeClr val="tx1"/>
                </a:solidFill>
                <a:latin typeface="+mn-lt"/>
                <a:ea typeface="+mn-ea"/>
                <a:cs typeface="+mn-cs"/>
              </a:rPr>
              <a:t>формул </a:t>
            </a:r>
            <a:r>
              <a:rPr lang="ru-RU" sz="1800" dirty="0">
                <a:solidFill>
                  <a:schemeClr val="tx1"/>
                </a:solidFill>
                <a:latin typeface="+mn-lt"/>
                <a:ea typeface="+mn-ea"/>
                <a:cs typeface="+mn-cs"/>
              </a:rPr>
              <a:t>составляются таблицы смертности. Таблицы периодически пересчитываются в связи с изменением показателей смертности населения. Они содержат конкретные цифры смертности для каждого возраста (в полных годах) для 100 000 населения с последовательным уменьшением </a:t>
            </a:r>
            <a:r>
              <a:rPr lang="ru-RU" sz="1800" dirty="0" smtClean="0">
                <a:solidFill>
                  <a:schemeClr val="tx1"/>
                </a:solidFill>
                <a:latin typeface="+mn-lt"/>
                <a:ea typeface="+mn-ea"/>
                <a:cs typeface="+mn-cs"/>
              </a:rPr>
              <a:t>доживающих</a:t>
            </a:r>
            <a:r>
              <a:rPr lang="ru-RU" sz="1800" dirty="0" smtClean="0">
                <a:solidFill>
                  <a:schemeClr val="tx1"/>
                </a:solidFill>
                <a:latin typeface="+mn-lt"/>
                <a:ea typeface="+mn-ea"/>
                <a:cs typeface="+mn-cs"/>
              </a:rPr>
              <a:t>;</a:t>
            </a:r>
          </a:p>
          <a:p>
            <a:pPr>
              <a:buNone/>
            </a:pPr>
            <a:r>
              <a:rPr lang="ru-RU" sz="1800" dirty="0" smtClean="0">
                <a:solidFill>
                  <a:schemeClr val="tx1"/>
                </a:solidFill>
                <a:latin typeface="+mn-lt"/>
                <a:ea typeface="+mn-ea"/>
                <a:cs typeface="+mn-cs"/>
              </a:rPr>
              <a:t>2) при расчетах применяются способы долгосрочных финансовых исчислений;</a:t>
            </a:r>
          </a:p>
          <a:p>
            <a:pPr>
              <a:buNone/>
            </a:pPr>
            <a:r>
              <a:rPr lang="ru-RU" sz="1800" dirty="0" smtClean="0">
                <a:solidFill>
                  <a:schemeClr val="tx1"/>
                </a:solidFill>
                <a:latin typeface="+mn-lt"/>
                <a:ea typeface="+mn-ea"/>
                <a:cs typeface="+mn-cs"/>
              </a:rPr>
              <a:t>3) тарифные нетто-ставки состоят из нескольких частей, каждая из которых призвана сформировать страховой фонд по одному из видов страховой ответственности, включенных в условия страхования.</a:t>
            </a:r>
          </a:p>
          <a:p>
            <a:pPr>
              <a:buNone/>
            </a:pPr>
            <a:r>
              <a:rPr lang="ru-RU" sz="1800" dirty="0" smtClean="0">
                <a:solidFill>
                  <a:schemeClr val="tx1"/>
                </a:solidFill>
                <a:latin typeface="+mn-lt"/>
                <a:ea typeface="+mn-ea"/>
                <a:cs typeface="+mn-cs"/>
              </a:rPr>
              <a:t>Для исчисления объема страхового фонда нужно располагать сведениями о том, сколько лиц из числа застрахованных доживет до окончания срока действия и договоров страхования и сколько из них каждый год может умереть, у скольких из них и в какой степени наступит потеря здоровья. Количество выплат, помноженное на соответствующие страховые суммы, позволит определить размеры предстоящих выплат, то есть появится возможность узнать, в каких размерах нужно будет аккумулировать страховой фонд.</a:t>
            </a:r>
          </a:p>
          <a:p>
            <a:pPr>
              <a:buNone/>
            </a:pPr>
            <a:endParaRPr lang="ru-RU"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76672"/>
            <a:ext cx="8424936" cy="5976664"/>
          </a:xfrm>
        </p:spPr>
        <p:txBody>
          <a:bodyPr/>
          <a:lstStyle/>
          <a:p>
            <a:pPr>
              <a:buNone/>
            </a:pPr>
            <a:r>
              <a:rPr lang="ru-RU" sz="2000" dirty="0">
                <a:solidFill>
                  <a:schemeClr val="tx1"/>
                </a:solidFill>
                <a:latin typeface="+mn-lt"/>
                <a:ea typeface="+mn-ea"/>
                <a:cs typeface="+mn-cs"/>
              </a:rPr>
              <a:t>Тарифные нетто-ставки в страховании жизни состоят из нескольких частей. </a:t>
            </a:r>
            <a:endParaRPr lang="ru-RU" sz="2000" dirty="0" smtClean="0">
              <a:solidFill>
                <a:schemeClr val="tx1"/>
              </a:solidFill>
              <a:latin typeface="+mn-lt"/>
              <a:ea typeface="+mn-ea"/>
              <a:cs typeface="+mn-cs"/>
            </a:endParaRPr>
          </a:p>
          <a:p>
            <a:pPr>
              <a:buNone/>
            </a:pPr>
            <a:r>
              <a:rPr lang="ru-RU" sz="2000" b="1" dirty="0" smtClean="0">
                <a:solidFill>
                  <a:srgbClr val="FFFF00"/>
                </a:solidFill>
              </a:rPr>
              <a:t>Пример. </a:t>
            </a:r>
            <a:r>
              <a:rPr lang="ru-RU" sz="2000" dirty="0" smtClean="0">
                <a:solidFill>
                  <a:schemeClr val="tx1"/>
                </a:solidFill>
                <a:latin typeface="+mn-lt"/>
                <a:ea typeface="+mn-ea"/>
                <a:cs typeface="+mn-cs"/>
              </a:rPr>
              <a:t>Объем</a:t>
            </a:r>
            <a:r>
              <a:rPr lang="ru-RU" sz="2000" dirty="0">
                <a:solidFill>
                  <a:schemeClr val="tx1"/>
                </a:solidFill>
                <a:latin typeface="+mn-lt"/>
                <a:ea typeface="+mn-ea"/>
                <a:cs typeface="+mn-cs"/>
              </a:rPr>
              <a:t> финансовых обязательств по страхованию детей состоит:</a:t>
            </a:r>
          </a:p>
          <a:p>
            <a:pPr>
              <a:buNone/>
            </a:pPr>
            <a:r>
              <a:rPr lang="ru-RU" sz="2000" dirty="0">
                <a:solidFill>
                  <a:schemeClr val="tx1"/>
                </a:solidFill>
                <a:latin typeface="+mn-lt"/>
                <a:ea typeface="+mn-ea"/>
                <a:cs typeface="+mn-cs"/>
              </a:rPr>
              <a:t>1) из выплаты страховой суммы при дожитии ребенка до 18 лет;</a:t>
            </a:r>
          </a:p>
          <a:p>
            <a:pPr>
              <a:buNone/>
            </a:pPr>
            <a:r>
              <a:rPr lang="ru-RU" sz="2000" dirty="0">
                <a:solidFill>
                  <a:schemeClr val="tx1"/>
                </a:solidFill>
                <a:latin typeface="+mn-lt"/>
                <a:ea typeface="+mn-ea"/>
                <a:cs typeface="+mn-cs"/>
              </a:rPr>
              <a:t>2) из выплаты пособия страхователю в размере 30% страховой суммы в случае смерти застрахованного в период действия договора;</a:t>
            </a:r>
          </a:p>
          <a:p>
            <a:pPr>
              <a:buNone/>
            </a:pPr>
            <a:r>
              <a:rPr lang="ru-RU" sz="2000" dirty="0">
                <a:solidFill>
                  <a:schemeClr val="tx1"/>
                </a:solidFill>
                <a:latin typeface="+mn-lt"/>
                <a:ea typeface="+mn-ea"/>
                <a:cs typeface="+mn-cs"/>
              </a:rPr>
              <a:t>3) из возврата уплаченных взносов в случае смерти застрахованного;</a:t>
            </a:r>
          </a:p>
          <a:p>
            <a:pPr>
              <a:buNone/>
            </a:pPr>
            <a:r>
              <a:rPr lang="ru-RU" sz="2000" dirty="0">
                <a:solidFill>
                  <a:schemeClr val="tx1"/>
                </a:solidFill>
                <a:latin typeface="+mn-lt"/>
                <a:ea typeface="+mn-ea"/>
                <a:cs typeface="+mn-cs"/>
              </a:rPr>
              <a:t>4) из выплаты страховой суммы в связи с расстройством здоровья у застрахованного ребенка в результате травмы и некоторых болезней.</a:t>
            </a:r>
          </a:p>
          <a:p>
            <a:pPr>
              <a:buNone/>
            </a:pPr>
            <a:r>
              <a:rPr lang="ru-RU" sz="2000" dirty="0">
                <a:solidFill>
                  <a:schemeClr val="tx1"/>
                </a:solidFill>
                <a:latin typeface="+mn-lt"/>
                <a:ea typeface="+mn-ea"/>
                <a:cs typeface="+mn-cs"/>
              </a:rPr>
              <a:t>Следовательно, тарифные ставки должны состоять из четырех частей, каждая из которых будет формировать фонды для выплат, и пятой части – нагрузки. Структура тарифной ставки по страхованию детей показана на </a:t>
            </a:r>
            <a:r>
              <a:rPr lang="ru-RU" sz="2000" dirty="0" smtClean="0">
                <a:solidFill>
                  <a:schemeClr val="tx1"/>
                </a:solidFill>
                <a:latin typeface="+mn-lt"/>
                <a:ea typeface="+mn-ea"/>
                <a:cs typeface="+mn-cs"/>
              </a:rPr>
              <a:t>схеме:</a:t>
            </a:r>
            <a:endParaRPr lang="ru-RU" sz="2000" dirty="0">
              <a:solidFill>
                <a:schemeClr val="tx1"/>
              </a:solidFill>
              <a:latin typeface="+mn-lt"/>
              <a:ea typeface="+mn-ea"/>
              <a:cs typeface="+mn-cs"/>
            </a:endParaRPr>
          </a:p>
          <a:p>
            <a:endParaRPr 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cstate="print"/>
          <a:srcRect/>
          <a:stretch>
            <a:fillRect/>
          </a:stretch>
        </p:blipFill>
        <p:spPr bwMode="auto">
          <a:xfrm>
            <a:off x="539552" y="1268760"/>
            <a:ext cx="8208912" cy="4536504"/>
          </a:xfrm>
          <a:prstGeom prst="rect">
            <a:avLst/>
          </a:prstGeom>
          <a:noFill/>
          <a:ln w="9525" cap="flat" cmpd="sng" algn="ctr">
            <a:noFill/>
            <a:prstDash val="solid"/>
            <a:miter lim="800000"/>
            <a:headEnd/>
            <a:tailEnd/>
          </a:ln>
          <a:effectLst/>
        </p:spPr>
      </p:pic>
      <p:sp>
        <p:nvSpPr>
          <p:cNvPr id="5" name="Прямоугольник 4"/>
          <p:cNvSpPr/>
          <p:nvPr/>
        </p:nvSpPr>
        <p:spPr>
          <a:xfrm>
            <a:off x="1168935" y="404664"/>
            <a:ext cx="1369029" cy="461665"/>
          </a:xfrm>
          <a:prstGeom prst="rect">
            <a:avLst/>
          </a:prstGeom>
        </p:spPr>
        <p:txBody>
          <a:bodyPr wrap="none">
            <a:spAutoFit/>
          </a:bodyPr>
          <a:lstStyle/>
          <a:p>
            <a:r>
              <a:rPr lang="ru-RU" dirty="0" smtClean="0"/>
              <a:t>Схема 1</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7704856" cy="5184576"/>
          </a:xfrm>
        </p:spPr>
        <p:txBody>
          <a:bodyPr/>
          <a:lstStyle/>
          <a:p>
            <a:pPr>
              <a:buNone/>
            </a:pPr>
            <a:r>
              <a:rPr lang="ru-RU" sz="2000" b="1" i="1" dirty="0">
                <a:solidFill>
                  <a:schemeClr val="tx1"/>
                </a:solidFill>
                <a:latin typeface="+mn-lt"/>
                <a:ea typeface="+mn-ea"/>
                <a:cs typeface="+mn-cs"/>
              </a:rPr>
              <a:t>Методология расчета </a:t>
            </a:r>
            <a:r>
              <a:rPr lang="ru-RU" sz="2000" b="1" i="1" dirty="0">
                <a:solidFill>
                  <a:schemeClr val="tx1"/>
                </a:solidFill>
                <a:latin typeface="+mn-lt"/>
                <a:ea typeface="+mn-ea"/>
                <a:cs typeface="+mn-cs"/>
                <a:hlinkClick r:id="rId2" tooltip="Страховые тарифы"/>
              </a:rPr>
              <a:t>страховых тарифов</a:t>
            </a:r>
            <a:r>
              <a:rPr lang="ru-RU" sz="2000" b="1" i="1" dirty="0">
                <a:solidFill>
                  <a:schemeClr val="tx1"/>
                </a:solidFill>
                <a:latin typeface="+mn-lt"/>
                <a:ea typeface="+mn-ea"/>
                <a:cs typeface="+mn-cs"/>
              </a:rPr>
              <a:t> по личным видам страхования включает следующие этапы</a:t>
            </a:r>
            <a:r>
              <a:rPr lang="ru-RU" sz="2000" b="1" i="1" dirty="0" smtClean="0">
                <a:solidFill>
                  <a:schemeClr val="tx1"/>
                </a:solidFill>
                <a:latin typeface="+mn-lt"/>
                <a:ea typeface="+mn-ea"/>
                <a:cs typeface="+mn-cs"/>
              </a:rPr>
              <a:t>:</a:t>
            </a:r>
          </a:p>
          <a:p>
            <a:pPr>
              <a:buNone/>
            </a:pPr>
            <a:endParaRPr lang="ru-RU" sz="2000" b="1" i="1" dirty="0">
              <a:solidFill>
                <a:schemeClr val="tx1"/>
              </a:solidFill>
              <a:latin typeface="+mn-lt"/>
              <a:ea typeface="+mn-ea"/>
              <a:cs typeface="+mn-cs"/>
            </a:endParaRPr>
          </a:p>
          <a:p>
            <a:pPr lvl="0"/>
            <a:r>
              <a:rPr lang="ru-RU" sz="2000" dirty="0">
                <a:solidFill>
                  <a:schemeClr val="tx1"/>
                </a:solidFill>
                <a:latin typeface="+mn-lt"/>
                <a:ea typeface="+mn-ea"/>
                <a:cs typeface="+mn-cs"/>
              </a:rPr>
              <a:t>по каждому риску рассчитывается единовременная нетто-ставка, а сумма нетто-ставки по всем рискам, рассчитанная в соответствии с характером рисков и соотношения между ними, представляет единовременную нетто-ставку по договору страхования</a:t>
            </a:r>
            <a:r>
              <a:rPr lang="ru-RU" sz="2000" dirty="0" smtClean="0">
                <a:solidFill>
                  <a:schemeClr val="tx1"/>
                </a:solidFill>
                <a:latin typeface="+mn-lt"/>
                <a:ea typeface="+mn-ea"/>
                <a:cs typeface="+mn-cs"/>
              </a:rPr>
              <a:t>;</a:t>
            </a:r>
          </a:p>
          <a:p>
            <a:pPr lvl="0"/>
            <a:endParaRPr lang="ru-RU" sz="2000" dirty="0">
              <a:solidFill>
                <a:schemeClr val="tx1"/>
              </a:solidFill>
              <a:latin typeface="+mn-lt"/>
              <a:ea typeface="+mn-ea"/>
              <a:cs typeface="+mn-cs"/>
            </a:endParaRPr>
          </a:p>
          <a:p>
            <a:pPr lvl="0"/>
            <a:r>
              <a:rPr lang="ru-RU" sz="2000" dirty="0">
                <a:solidFill>
                  <a:schemeClr val="tx1"/>
                </a:solidFill>
                <a:latin typeface="+mn-lt"/>
                <a:ea typeface="+mn-ea"/>
                <a:cs typeface="+mn-cs"/>
              </a:rPr>
              <a:t>нетто-ставка по договору страхования, который предусматривает поступление страховых платежей в рассрочку (ежемесячно, ежеквартально, ежегодно), определяется на основании единовременной нетто-ставки и коэффициентов рассрочки, предусмотренных в условиях страхования</a:t>
            </a:r>
            <a:r>
              <a:rPr lang="ru-RU" sz="2000" dirty="0" smtClean="0">
                <a:solidFill>
                  <a:schemeClr val="tx1"/>
                </a:solidFill>
                <a:latin typeface="+mn-lt"/>
                <a:ea typeface="+mn-ea"/>
                <a:cs typeface="+mn-cs"/>
              </a:rPr>
              <a:t>;</a:t>
            </a:r>
          </a:p>
          <a:p>
            <a:pPr lvl="0"/>
            <a:endParaRPr lang="ru-RU" sz="2000" dirty="0">
              <a:solidFill>
                <a:schemeClr val="tx1"/>
              </a:solidFill>
              <a:latin typeface="+mn-lt"/>
              <a:ea typeface="+mn-ea"/>
              <a:cs typeface="+mn-cs"/>
            </a:endParaRPr>
          </a:p>
          <a:p>
            <a:pPr lvl="0"/>
            <a:r>
              <a:rPr lang="ru-RU" sz="2000" dirty="0">
                <a:solidFill>
                  <a:schemeClr val="tx1"/>
                </a:solidFill>
                <a:latin typeface="+mn-lt"/>
                <a:ea typeface="+mn-ea"/>
                <a:cs typeface="+mn-cs"/>
              </a:rPr>
              <a:t>брутто-ставка определяется на основании величины нетто-ставки и размера установленной нагрузки.</a:t>
            </a:r>
          </a:p>
          <a:p>
            <a:pPr>
              <a:buNone/>
            </a:pPr>
            <a:endParaRPr lang="ru-RU"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052736"/>
            <a:ext cx="7315200" cy="4191000"/>
          </a:xfrm>
        </p:spPr>
        <p:txBody>
          <a:bodyPr/>
          <a:lstStyle/>
          <a:p>
            <a:pPr>
              <a:buNone/>
            </a:pPr>
            <a:r>
              <a:rPr lang="ru-RU" sz="2000" b="1" i="1" dirty="0">
                <a:solidFill>
                  <a:schemeClr val="tx1"/>
                </a:solidFill>
                <a:latin typeface="+mn-lt"/>
                <a:ea typeface="+mn-ea"/>
                <a:cs typeface="+mn-cs"/>
              </a:rPr>
              <a:t>Величина нетто-ставки по личному страхованию зависит от следующих факторов</a:t>
            </a:r>
            <a:r>
              <a:rPr lang="ru-RU" sz="2000" b="1" i="1" dirty="0" smtClean="0">
                <a:solidFill>
                  <a:schemeClr val="tx1"/>
                </a:solidFill>
                <a:latin typeface="+mn-lt"/>
                <a:ea typeface="+mn-ea"/>
                <a:cs typeface="+mn-cs"/>
              </a:rPr>
              <a:t>:</a:t>
            </a:r>
          </a:p>
          <a:p>
            <a:pPr>
              <a:buNone/>
            </a:pPr>
            <a:endParaRPr lang="ru-RU" sz="2000" b="1" i="1" dirty="0">
              <a:solidFill>
                <a:schemeClr val="tx1"/>
              </a:solidFill>
              <a:latin typeface="+mn-lt"/>
              <a:ea typeface="+mn-ea"/>
              <a:cs typeface="+mn-cs"/>
            </a:endParaRPr>
          </a:p>
          <a:p>
            <a:pPr lvl="0"/>
            <a:r>
              <a:rPr lang="ru-RU" sz="2000" dirty="0">
                <a:solidFill>
                  <a:schemeClr val="tx1"/>
                </a:solidFill>
                <a:latin typeface="+mn-lt"/>
                <a:ea typeface="+mn-ea"/>
                <a:cs typeface="+mn-cs"/>
              </a:rPr>
              <a:t>возраста и пола страхователя или застрахованного на момент вступления договора в силу;</a:t>
            </a:r>
          </a:p>
          <a:p>
            <a:pPr lvl="0"/>
            <a:r>
              <a:rPr lang="ru-RU" sz="2000" dirty="0">
                <a:solidFill>
                  <a:schemeClr val="tx1"/>
                </a:solidFill>
                <a:latin typeface="+mn-lt"/>
                <a:ea typeface="+mn-ea"/>
                <a:cs typeface="+mn-cs"/>
              </a:rPr>
              <a:t>вида, размера и срока выплаты страховых сумм;</a:t>
            </a:r>
          </a:p>
          <a:p>
            <a:pPr lvl="0"/>
            <a:r>
              <a:rPr lang="ru-RU" sz="2000" dirty="0">
                <a:solidFill>
                  <a:schemeClr val="tx1"/>
                </a:solidFill>
                <a:latin typeface="+mn-lt"/>
                <a:ea typeface="+mn-ea"/>
                <a:cs typeface="+mn-cs"/>
              </a:rPr>
              <a:t>срока и периода уплаты страховых взносов;</a:t>
            </a:r>
          </a:p>
          <a:p>
            <a:pPr lvl="0"/>
            <a:r>
              <a:rPr lang="ru-RU" sz="2000" dirty="0">
                <a:solidFill>
                  <a:schemeClr val="tx1"/>
                </a:solidFill>
                <a:latin typeface="+mn-lt"/>
                <a:ea typeface="+mn-ea"/>
                <a:cs typeface="+mn-cs"/>
              </a:rPr>
              <a:t>срока действия </a:t>
            </a:r>
            <a:r>
              <a:rPr lang="ru-RU" sz="2000" dirty="0">
                <a:solidFill>
                  <a:schemeClr val="tx1"/>
                </a:solidFill>
                <a:latin typeface="+mn-lt"/>
                <a:ea typeface="+mn-ea"/>
                <a:cs typeface="+mn-cs"/>
                <a:hlinkClick r:id="rId2" tooltip="Договор страхования"/>
              </a:rPr>
              <a:t>договора страхования</a:t>
            </a:r>
            <a:r>
              <a:rPr lang="ru-RU" sz="2000" dirty="0">
                <a:solidFill>
                  <a:schemeClr val="tx1"/>
                </a:solidFill>
                <a:latin typeface="+mn-lt"/>
                <a:ea typeface="+mn-ea"/>
                <a:cs typeface="+mn-cs"/>
              </a:rPr>
              <a:t>;</a:t>
            </a:r>
          </a:p>
          <a:p>
            <a:pPr lvl="0"/>
            <a:r>
              <a:rPr lang="ru-RU" sz="2000" dirty="0">
                <a:solidFill>
                  <a:schemeClr val="tx1"/>
                </a:solidFill>
                <a:latin typeface="+mn-lt"/>
                <a:ea typeface="+mn-ea"/>
                <a:cs typeface="+mn-cs"/>
              </a:rPr>
              <a:t>номинальной годовой нормы доходности, запланированной в расчете дохода от инвестирования средств страховых резервов по долгосрочным видам страхования;</a:t>
            </a:r>
          </a:p>
          <a:p>
            <a:pPr lvl="0"/>
            <a:r>
              <a:rPr lang="ru-RU" sz="2000" dirty="0">
                <a:solidFill>
                  <a:schemeClr val="tx1"/>
                </a:solidFill>
                <a:latin typeface="+mn-lt"/>
                <a:ea typeface="+mn-ea"/>
                <a:cs typeface="+mn-cs"/>
              </a:rPr>
              <a:t>статистических данных и таблиц смертности;</a:t>
            </a:r>
          </a:p>
          <a:p>
            <a:pPr lvl="0"/>
            <a:r>
              <a:rPr lang="ru-RU" sz="2000" dirty="0">
                <a:solidFill>
                  <a:schemeClr val="tx1"/>
                </a:solidFill>
                <a:latin typeface="+mn-lt"/>
                <a:ea typeface="+mn-ea"/>
                <a:cs typeface="+mn-cs"/>
              </a:rPr>
              <a:t>прочих материалов.</a:t>
            </a:r>
          </a:p>
          <a:p>
            <a:pPr>
              <a:buNone/>
            </a:pPr>
            <a:endParaRPr lang="ru-RU" sz="1800" dirty="0">
              <a:solidFill>
                <a:schemeClr val="tx1"/>
              </a:solidFill>
              <a:latin typeface="+mn-lt"/>
              <a:ea typeface="+mn-ea"/>
              <a:cs typeface="+mn-cs"/>
            </a:endParaRPr>
          </a:p>
          <a:p>
            <a:pPr>
              <a:buNone/>
            </a:pPr>
            <a:endParaRPr lang="ru-RU"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632"/>
            <a:ext cx="8568952" cy="4191000"/>
          </a:xfrm>
        </p:spPr>
        <p:txBody>
          <a:bodyPr/>
          <a:lstStyle/>
          <a:p>
            <a:pPr algn="just">
              <a:buNone/>
            </a:pPr>
            <a:r>
              <a:rPr lang="ru-RU" sz="1800" dirty="0" smtClean="0">
                <a:solidFill>
                  <a:schemeClr val="tx1"/>
                </a:solidFill>
                <a:latin typeface="+mn-lt"/>
                <a:ea typeface="+mn-ea"/>
                <a:cs typeface="+mn-cs"/>
              </a:rPr>
              <a:t>Методика расчета нетто-ставки как составляющей части тарифа по каждому виду или однородным объектам страхования сводится к определению среднего показателя убыточности страховой суммы за тарифный период с поправкой на величину рисковой надбавки.</a:t>
            </a:r>
          </a:p>
          <a:p>
            <a:pPr algn="just">
              <a:buNone/>
            </a:pPr>
            <a:r>
              <a:rPr lang="ru-RU" sz="1800" dirty="0" smtClean="0">
                <a:solidFill>
                  <a:srgbClr val="FFFF00"/>
                </a:solidFill>
                <a:latin typeface="+mn-lt"/>
                <a:ea typeface="+mn-ea"/>
                <a:cs typeface="+mn-cs"/>
              </a:rPr>
              <a:t>Нетто-ставка равна</a:t>
            </a:r>
            <a:r>
              <a:rPr lang="ru-RU" sz="1800" dirty="0" smtClean="0">
                <a:solidFill>
                  <a:schemeClr val="tx1"/>
                </a:solidFill>
                <a:latin typeface="+mn-lt"/>
                <a:ea typeface="+mn-ea"/>
                <a:cs typeface="+mn-cs"/>
              </a:rPr>
              <a:t>: убыточность страховой суммы плюс рисковая надбавка (</a:t>
            </a:r>
            <a:r>
              <a:rPr lang="ru-RU" sz="1800" dirty="0" smtClean="0"/>
              <a:t>О</a:t>
            </a:r>
            <a:r>
              <a:rPr lang="ru-RU" sz="1800" dirty="0" smtClean="0">
                <a:solidFill>
                  <a:schemeClr val="tx1"/>
                </a:solidFill>
                <a:latin typeface="+mn-lt"/>
                <a:ea typeface="+mn-ea"/>
                <a:cs typeface="+mn-cs"/>
              </a:rPr>
              <a:t>сновная часть + рисковая надбавка</a:t>
            </a:r>
            <a:r>
              <a:rPr lang="ru-RU" sz="1800" dirty="0" smtClean="0">
                <a:solidFill>
                  <a:schemeClr val="tx1"/>
                </a:solidFill>
                <a:latin typeface="+mn-lt"/>
                <a:ea typeface="+mn-ea"/>
                <a:cs typeface="+mn-cs"/>
              </a:rPr>
              <a:t>)</a:t>
            </a:r>
          </a:p>
          <a:p>
            <a:pPr>
              <a:buNone/>
            </a:pPr>
            <a:r>
              <a:rPr lang="ru-RU" sz="1800" b="1" dirty="0" err="1">
                <a:solidFill>
                  <a:srgbClr val="FFFF00"/>
                </a:solidFill>
                <a:latin typeface="+mn-lt"/>
                <a:ea typeface="+mn-ea"/>
                <a:cs typeface="+mn-cs"/>
              </a:rPr>
              <a:t>Тн</a:t>
            </a:r>
            <a:r>
              <a:rPr lang="ru-RU" sz="1800" b="1" dirty="0">
                <a:solidFill>
                  <a:srgbClr val="FFFF00"/>
                </a:solidFill>
                <a:latin typeface="+mn-lt"/>
                <a:ea typeface="+mn-ea"/>
                <a:cs typeface="+mn-cs"/>
              </a:rPr>
              <a:t> = </a:t>
            </a:r>
            <a:r>
              <a:rPr lang="ru-RU" sz="1800" b="1" dirty="0" err="1">
                <a:solidFill>
                  <a:srgbClr val="FFFF00"/>
                </a:solidFill>
                <a:latin typeface="+mn-lt"/>
                <a:ea typeface="+mn-ea"/>
                <a:cs typeface="+mn-cs"/>
              </a:rPr>
              <a:t>То+</a:t>
            </a:r>
            <a:r>
              <a:rPr lang="ru-RU" sz="1800" b="1" dirty="0">
                <a:solidFill>
                  <a:srgbClr val="FFFF00"/>
                </a:solidFill>
                <a:latin typeface="+mn-lt"/>
                <a:ea typeface="+mn-ea"/>
                <a:cs typeface="+mn-cs"/>
              </a:rPr>
              <a:t> </a:t>
            </a:r>
            <a:r>
              <a:rPr lang="ru-RU" sz="1800" b="1" dirty="0" smtClean="0">
                <a:solidFill>
                  <a:srgbClr val="FFFF00"/>
                </a:solidFill>
                <a:latin typeface="+mn-lt"/>
                <a:ea typeface="+mn-ea"/>
                <a:cs typeface="+mn-cs"/>
              </a:rPr>
              <a:t>Тр.</a:t>
            </a:r>
            <a:endParaRPr lang="ru-RU" sz="1800" dirty="0"/>
          </a:p>
          <a:p>
            <a:pPr algn="just">
              <a:buNone/>
            </a:pPr>
            <a:r>
              <a:rPr lang="ru-RU" sz="1800" dirty="0">
                <a:solidFill>
                  <a:srgbClr val="FFFF00"/>
                </a:solidFill>
                <a:latin typeface="+mn-lt"/>
                <a:ea typeface="+mn-ea"/>
                <a:cs typeface="+mn-cs"/>
              </a:rPr>
              <a:t>Основная часть нетто-ставки Т</a:t>
            </a:r>
            <a:r>
              <a:rPr lang="ru-RU" sz="1800" baseline="-25000" dirty="0">
                <a:solidFill>
                  <a:srgbClr val="FFFF00"/>
                </a:solidFill>
                <a:latin typeface="+mn-lt"/>
                <a:ea typeface="+mn-ea"/>
                <a:cs typeface="+mn-cs"/>
              </a:rPr>
              <a:t>о</a:t>
            </a:r>
            <a:r>
              <a:rPr lang="ru-RU" sz="1800" dirty="0">
                <a:solidFill>
                  <a:schemeClr val="tx1"/>
                </a:solidFill>
                <a:latin typeface="+mn-lt"/>
                <a:ea typeface="+mn-ea"/>
                <a:cs typeface="+mn-cs"/>
              </a:rPr>
              <a:t> соответствует средним выплатам страховщика, зависящим от вероятности наступления страхового случая </a:t>
            </a:r>
            <a:r>
              <a:rPr lang="ru-RU" sz="1800" dirty="0" err="1">
                <a:solidFill>
                  <a:schemeClr val="tx1"/>
                </a:solidFill>
                <a:latin typeface="+mn-lt"/>
                <a:ea typeface="+mn-ea"/>
                <a:cs typeface="+mn-cs"/>
              </a:rPr>
              <a:t>g</a:t>
            </a:r>
            <a:r>
              <a:rPr lang="ru-RU" sz="1800" dirty="0">
                <a:solidFill>
                  <a:schemeClr val="tx1"/>
                </a:solidFill>
                <a:latin typeface="+mn-lt"/>
                <a:ea typeface="+mn-ea"/>
                <a:cs typeface="+mn-cs"/>
              </a:rPr>
              <a:t>, и рассчитывается по </a:t>
            </a:r>
            <a:r>
              <a:rPr lang="ru-RU" sz="1800" dirty="0" smtClean="0">
                <a:solidFill>
                  <a:schemeClr val="tx1"/>
                </a:solidFill>
                <a:latin typeface="+mn-lt"/>
                <a:ea typeface="+mn-ea"/>
                <a:cs typeface="+mn-cs"/>
              </a:rPr>
              <a:t>формуле:</a:t>
            </a:r>
          </a:p>
          <a:p>
            <a:pPr>
              <a:buNone/>
            </a:pPr>
            <a:endParaRPr lang="ru-RU" sz="1600" dirty="0" smtClean="0">
              <a:solidFill>
                <a:schemeClr val="tx1"/>
              </a:solidFill>
              <a:latin typeface="+mn-lt"/>
              <a:ea typeface="+mn-ea"/>
              <a:cs typeface="+mn-cs"/>
            </a:endParaRPr>
          </a:p>
          <a:p>
            <a:endParaRPr lang="ru-RU" sz="1600" dirty="0"/>
          </a:p>
        </p:txBody>
      </p:sp>
      <p:pic>
        <p:nvPicPr>
          <p:cNvPr id="187395" name="Picture 3"/>
          <p:cNvPicPr>
            <a:picLocks noChangeAspect="1" noChangeArrowheads="1"/>
          </p:cNvPicPr>
          <p:nvPr/>
        </p:nvPicPr>
        <p:blipFill>
          <a:blip r:embed="rId2" cstate="print"/>
          <a:srcRect/>
          <a:stretch>
            <a:fillRect/>
          </a:stretch>
        </p:blipFill>
        <p:spPr bwMode="auto">
          <a:xfrm>
            <a:off x="539552" y="3212976"/>
            <a:ext cx="2160240" cy="963212"/>
          </a:xfrm>
          <a:prstGeom prst="rect">
            <a:avLst/>
          </a:prstGeom>
          <a:noFill/>
          <a:ln w="9525" cap="flat" cmpd="sng" algn="ctr">
            <a:noFill/>
            <a:prstDash val="solid"/>
            <a:miter lim="800000"/>
            <a:headEnd/>
            <a:tailEnd/>
          </a:ln>
          <a:effectLst/>
        </p:spPr>
      </p:pic>
      <p:sp>
        <p:nvSpPr>
          <p:cNvPr id="6" name="Прямоугольник 5"/>
          <p:cNvSpPr/>
          <p:nvPr/>
        </p:nvSpPr>
        <p:spPr>
          <a:xfrm>
            <a:off x="2771800" y="3140968"/>
            <a:ext cx="5796136" cy="1200329"/>
          </a:xfrm>
          <a:prstGeom prst="rect">
            <a:avLst/>
          </a:prstGeom>
        </p:spPr>
        <p:txBody>
          <a:bodyPr wrap="square">
            <a:spAutoFit/>
          </a:bodyPr>
          <a:lstStyle/>
          <a:p>
            <a:r>
              <a:rPr lang="ru-RU" sz="1800" dirty="0"/>
              <a:t>где Т</a:t>
            </a:r>
            <a:r>
              <a:rPr lang="ru-RU" sz="1800" baseline="-25000" dirty="0"/>
              <a:t>о</a:t>
            </a:r>
            <a:r>
              <a:rPr lang="ru-RU" sz="1800" dirty="0"/>
              <a:t> – основная часть нетто-ставки;</a:t>
            </a:r>
            <a:br>
              <a:rPr lang="ru-RU" sz="1800" dirty="0"/>
            </a:br>
            <a:r>
              <a:rPr lang="ru-RU" sz="1800" dirty="0" err="1"/>
              <a:t>S</a:t>
            </a:r>
            <a:r>
              <a:rPr lang="ru-RU" sz="1800" baseline="-25000" dirty="0" err="1"/>
              <a:t>в</a:t>
            </a:r>
            <a:r>
              <a:rPr lang="ru-RU" sz="1800" dirty="0"/>
              <a:t> – средняя величина </a:t>
            </a:r>
            <a:r>
              <a:rPr lang="ru-RU" sz="1800" dirty="0" smtClean="0"/>
              <a:t>выплат; S</a:t>
            </a:r>
            <a:r>
              <a:rPr lang="ru-RU" sz="1800" dirty="0"/>
              <a:t> – страховая </a:t>
            </a:r>
            <a:r>
              <a:rPr lang="ru-RU" sz="1800" dirty="0" smtClean="0"/>
              <a:t>сумма; </a:t>
            </a:r>
            <a:r>
              <a:rPr lang="ru-RU" sz="1800" dirty="0" err="1" smtClean="0"/>
              <a:t>g</a:t>
            </a:r>
            <a:r>
              <a:rPr lang="ru-RU" sz="1800" dirty="0"/>
              <a:t> – вероятность наступления страхового случая</a:t>
            </a:r>
            <a:r>
              <a:rPr lang="ru-RU" sz="1800" dirty="0" smtClean="0"/>
              <a:t>.</a:t>
            </a:r>
            <a:endParaRPr lang="ru-RU" sz="1800" dirty="0"/>
          </a:p>
        </p:txBody>
      </p:sp>
      <p:pic>
        <p:nvPicPr>
          <p:cNvPr id="187397" name="Picture 5" descr="http://risk-insurance.ru/templates/001/_base/page/upload/image/content/manage/net-rate-equation-9.jpg"/>
          <p:cNvPicPr>
            <a:picLocks noChangeAspect="1" noChangeArrowheads="1"/>
          </p:cNvPicPr>
          <p:nvPr/>
        </p:nvPicPr>
        <p:blipFill>
          <a:blip r:embed="rId3" cstate="print"/>
          <a:srcRect/>
          <a:stretch>
            <a:fillRect/>
          </a:stretch>
        </p:blipFill>
        <p:spPr bwMode="auto">
          <a:xfrm>
            <a:off x="323528" y="4581128"/>
            <a:ext cx="3364277" cy="1008112"/>
          </a:xfrm>
          <a:prstGeom prst="rect">
            <a:avLst/>
          </a:prstGeom>
          <a:noFill/>
        </p:spPr>
      </p:pic>
      <p:sp>
        <p:nvSpPr>
          <p:cNvPr id="8" name="Прямоугольник 7"/>
          <p:cNvSpPr/>
          <p:nvPr/>
        </p:nvSpPr>
        <p:spPr>
          <a:xfrm>
            <a:off x="3707904" y="4509120"/>
            <a:ext cx="5436096" cy="1400383"/>
          </a:xfrm>
          <a:prstGeom prst="rect">
            <a:avLst/>
          </a:prstGeom>
        </p:spPr>
        <p:txBody>
          <a:bodyPr wrap="square">
            <a:spAutoFit/>
          </a:bodyPr>
          <a:lstStyle/>
          <a:p>
            <a:r>
              <a:rPr lang="ru-RU" sz="1700" dirty="0"/>
              <a:t>где у – вероятность </a:t>
            </a:r>
            <a:r>
              <a:rPr lang="ru-RU" sz="1700" dirty="0" err="1"/>
              <a:t>непревышения</a:t>
            </a:r>
            <a:r>
              <a:rPr lang="ru-RU" sz="1700" dirty="0"/>
              <a:t> возможных выплат над собранными взносами;</a:t>
            </a:r>
            <a:br>
              <a:rPr lang="ru-RU" sz="1700" dirty="0"/>
            </a:br>
            <a:r>
              <a:rPr lang="ru-RU" sz="1700" dirty="0"/>
              <a:t>а(у) – коэффициент, зависящий от гарантии безопасности;</a:t>
            </a:r>
            <a:br>
              <a:rPr lang="ru-RU" sz="1700" dirty="0"/>
            </a:br>
            <a:r>
              <a:rPr lang="ru-RU" sz="1700" dirty="0"/>
              <a:t>а – показатель, который с вероятностью </a:t>
            </a:r>
            <a:r>
              <a:rPr lang="ru-RU" sz="1700" dirty="0" smtClean="0"/>
              <a:t>у</a:t>
            </a:r>
            <a:endParaRPr lang="ru-RU" sz="1700" dirty="0"/>
          </a:p>
        </p:txBody>
      </p:sp>
      <p:sp>
        <p:nvSpPr>
          <p:cNvPr id="9" name="Прямоугольник 8"/>
          <p:cNvSpPr/>
          <p:nvPr/>
        </p:nvSpPr>
        <p:spPr>
          <a:xfrm>
            <a:off x="-756592" y="4221088"/>
            <a:ext cx="7920880" cy="353943"/>
          </a:xfrm>
          <a:prstGeom prst="rect">
            <a:avLst/>
          </a:prstGeom>
        </p:spPr>
        <p:txBody>
          <a:bodyPr wrap="square">
            <a:spAutoFit/>
          </a:bodyPr>
          <a:lstStyle/>
          <a:p>
            <a:r>
              <a:rPr lang="ru-RU" sz="1700" dirty="0" smtClean="0">
                <a:solidFill>
                  <a:srgbClr val="FFFF00"/>
                </a:solidFill>
              </a:rPr>
              <a:t>Расчет рисковой надбавки </a:t>
            </a:r>
            <a:r>
              <a:rPr lang="ru-RU" sz="1700" dirty="0" smtClean="0"/>
              <a:t>ведется по формуле:</a:t>
            </a:r>
            <a:endParaRPr lang="ru-RU" sz="1700" dirty="0"/>
          </a:p>
        </p:txBody>
      </p:sp>
      <p:sp>
        <p:nvSpPr>
          <p:cNvPr id="10" name="Прямоугольник 9"/>
          <p:cNvSpPr/>
          <p:nvPr/>
        </p:nvSpPr>
        <p:spPr>
          <a:xfrm>
            <a:off x="251520" y="5877272"/>
            <a:ext cx="8640960" cy="830997"/>
          </a:xfrm>
          <a:prstGeom prst="rect">
            <a:avLst/>
          </a:prstGeom>
        </p:spPr>
        <p:txBody>
          <a:bodyPr wrap="square">
            <a:spAutoFit/>
          </a:bodyPr>
          <a:lstStyle/>
          <a:p>
            <a:pPr algn="just"/>
            <a:r>
              <a:rPr lang="ru-RU" sz="1600" dirty="0" smtClean="0"/>
              <a:t>гарантирует превышение собранных премий над выплатами;</a:t>
            </a:r>
            <a:br>
              <a:rPr lang="ru-RU" sz="1600" dirty="0" smtClean="0"/>
            </a:br>
            <a:r>
              <a:rPr lang="ru-RU" sz="1600" dirty="0" err="1" smtClean="0"/>
              <a:t>n</a:t>
            </a:r>
            <a:r>
              <a:rPr lang="ru-RU" sz="1600" dirty="0" smtClean="0"/>
              <a:t> – квантиль нормального распределения. Значение а зависит от вероятности у: чем выше требуемая гарантия безопасности, тем больше будет </a:t>
            </a:r>
            <a:r>
              <a:rPr lang="ru-RU" sz="1600" dirty="0" err="1" smtClean="0"/>
              <a:t>a</a:t>
            </a:r>
            <a:r>
              <a:rPr lang="ru-RU" sz="1600" dirty="0" smtClean="0"/>
              <a:t>.</a:t>
            </a: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827584" y="764704"/>
            <a:ext cx="7315200" cy="715962"/>
          </a:xfrm>
        </p:spPr>
        <p:txBody>
          <a:bodyPr/>
          <a:lstStyle/>
          <a:p>
            <a:r>
              <a:rPr lang="ru-RU" sz="2000" b="1" u="sng" dirty="0" smtClean="0">
                <a:solidFill>
                  <a:schemeClr val="bg1"/>
                </a:solidFill>
              </a:rPr>
              <a:t>Понятие личного страхования</a:t>
            </a:r>
            <a:endParaRPr lang="ru-RU" sz="2000" b="1" u="sng" dirty="0">
              <a:solidFill>
                <a:schemeClr val="bg1"/>
              </a:solidFill>
            </a:endParaRPr>
          </a:p>
        </p:txBody>
      </p:sp>
      <p:sp>
        <p:nvSpPr>
          <p:cNvPr id="17413" name="Rectangle 5"/>
          <p:cNvSpPr>
            <a:spLocks noGrp="1" noChangeArrowheads="1"/>
          </p:cNvSpPr>
          <p:nvPr>
            <p:ph type="body" idx="1"/>
          </p:nvPr>
        </p:nvSpPr>
        <p:spPr>
          <a:xfrm>
            <a:off x="467544" y="1556792"/>
            <a:ext cx="7632848" cy="4824536"/>
          </a:xfrm>
        </p:spPr>
        <p:txBody>
          <a:bodyPr/>
          <a:lstStyle/>
          <a:p>
            <a:pPr>
              <a:lnSpc>
                <a:spcPct val="80000"/>
              </a:lnSpc>
              <a:buNone/>
            </a:pPr>
            <a:r>
              <a:rPr lang="ru-RU" sz="1800" b="1" dirty="0">
                <a:solidFill>
                  <a:srgbClr val="FFFF00"/>
                </a:solidFill>
                <a:latin typeface="+mn-lt"/>
                <a:ea typeface="+mn-ea"/>
                <a:cs typeface="+mn-cs"/>
              </a:rPr>
              <a:t>Личное страхование</a:t>
            </a:r>
            <a:r>
              <a:rPr lang="ru-RU" sz="1800" dirty="0">
                <a:solidFill>
                  <a:schemeClr val="tx1"/>
                </a:solidFill>
                <a:latin typeface="+mn-lt"/>
                <a:ea typeface="+mn-ea"/>
                <a:cs typeface="+mn-cs"/>
              </a:rPr>
              <a:t> — совокупность видов </a:t>
            </a:r>
            <a:r>
              <a:rPr lang="ru-RU" sz="1800" dirty="0" smtClean="0">
                <a:solidFill>
                  <a:schemeClr val="tx1"/>
                </a:solidFill>
                <a:latin typeface="+mn-lt"/>
                <a:ea typeface="+mn-ea"/>
                <a:cs typeface="+mn-cs"/>
              </a:rPr>
              <a:t>страхования</a:t>
            </a:r>
            <a:r>
              <a:rPr lang="ru-RU" sz="1800" dirty="0">
                <a:solidFill>
                  <a:schemeClr val="bg1"/>
                </a:solidFill>
                <a:latin typeface="+mn-lt"/>
                <a:ea typeface="+mn-ea"/>
                <a:cs typeface="+mn-cs"/>
              </a:rPr>
              <a:t> (отрасль страхования), где в качестве </a:t>
            </a:r>
            <a:r>
              <a:rPr lang="ru-RU" sz="1800" dirty="0" smtClean="0">
                <a:solidFill>
                  <a:schemeClr val="bg1"/>
                </a:solidFill>
                <a:latin typeface="+mn-lt"/>
                <a:ea typeface="+mn-ea"/>
                <a:cs typeface="+mn-cs"/>
              </a:rPr>
              <a:t>объекта страхования</a:t>
            </a:r>
            <a:r>
              <a:rPr lang="ru-RU" sz="1800" dirty="0">
                <a:solidFill>
                  <a:schemeClr val="bg1"/>
                </a:solidFill>
                <a:latin typeface="+mn-lt"/>
                <a:ea typeface="+mn-ea"/>
                <a:cs typeface="+mn-cs"/>
              </a:rPr>
              <a:t> выступает </a:t>
            </a:r>
            <a:r>
              <a:rPr lang="ru-RU" sz="1800" dirty="0" smtClean="0">
                <a:solidFill>
                  <a:schemeClr val="bg1"/>
                </a:solidFill>
                <a:latin typeface="+mn-lt"/>
                <a:ea typeface="+mn-ea"/>
                <a:cs typeface="+mn-cs"/>
              </a:rPr>
              <a:t>имущественный интерес страхователя</a:t>
            </a:r>
            <a:r>
              <a:rPr lang="ru-RU" sz="1800" dirty="0" smtClean="0">
                <a:solidFill>
                  <a:schemeClr val="tx1"/>
                </a:solidFill>
                <a:latin typeface="+mn-lt"/>
                <a:ea typeface="+mn-ea"/>
                <a:cs typeface="+mn-cs"/>
              </a:rPr>
              <a:t>, </a:t>
            </a:r>
            <a:r>
              <a:rPr lang="ru-RU" sz="1800" dirty="0">
                <a:solidFill>
                  <a:schemeClr val="tx1"/>
                </a:solidFill>
                <a:latin typeface="+mn-lt"/>
                <a:ea typeface="+mn-ea"/>
                <a:cs typeface="+mn-cs"/>
              </a:rPr>
              <a:t>связанный с жизнью, здоровьем, трудоспособностью и пенсионным обеспечением, </a:t>
            </a:r>
            <a:r>
              <a:rPr lang="ru-RU" sz="1800" dirty="0" smtClean="0">
                <a:solidFill>
                  <a:schemeClr val="tx1"/>
                </a:solidFill>
                <a:latin typeface="+mn-lt"/>
                <a:ea typeface="+mn-ea"/>
                <a:cs typeface="+mn-cs"/>
              </a:rPr>
              <a:t>а также некоторыми другими событиями в жизни страхователя или застрахованного лица. </a:t>
            </a:r>
          </a:p>
          <a:p>
            <a:pPr algn="just">
              <a:buNone/>
            </a:pPr>
            <a:r>
              <a:rPr lang="ru-RU" sz="1800" dirty="0">
                <a:solidFill>
                  <a:srgbClr val="FFFF00"/>
                </a:solidFill>
                <a:latin typeface="+mn-lt"/>
                <a:ea typeface="+mn-ea"/>
                <a:cs typeface="+mn-cs"/>
              </a:rPr>
              <a:t>Страхователями </a:t>
            </a:r>
            <a:r>
              <a:rPr lang="ru-RU" sz="1800" dirty="0">
                <a:solidFill>
                  <a:schemeClr val="tx1"/>
                </a:solidFill>
                <a:latin typeface="+mn-lt"/>
                <a:ea typeface="+mn-ea"/>
                <a:cs typeface="+mn-cs"/>
              </a:rPr>
              <a:t>по личному страхованию могут выступать как физические, так и юридические лица (организация), а </a:t>
            </a:r>
            <a:r>
              <a:rPr lang="ru-RU" sz="1800" dirty="0">
                <a:solidFill>
                  <a:srgbClr val="FFFF00"/>
                </a:solidFill>
                <a:latin typeface="+mn-lt"/>
                <a:ea typeface="+mn-ea"/>
                <a:cs typeface="+mn-cs"/>
              </a:rPr>
              <a:t>застрахованными</a:t>
            </a:r>
            <a:r>
              <a:rPr lang="ru-RU" sz="1800" dirty="0">
                <a:solidFill>
                  <a:schemeClr val="tx1"/>
                </a:solidFill>
                <a:latin typeface="+mn-lt"/>
                <a:ea typeface="+mn-ea"/>
                <a:cs typeface="+mn-cs"/>
              </a:rPr>
              <a:t> – только физические лица (</a:t>
            </a:r>
            <a:r>
              <a:rPr lang="ru-RU" sz="1800" dirty="0" smtClean="0">
                <a:solidFill>
                  <a:schemeClr val="tx1"/>
                </a:solidFill>
                <a:latin typeface="+mn-lt"/>
                <a:ea typeface="+mn-ea"/>
                <a:cs typeface="+mn-cs"/>
              </a:rPr>
              <a:t>человек), так </a:t>
            </a:r>
            <a:r>
              <a:rPr lang="ru-RU" sz="1800" dirty="0">
                <a:solidFill>
                  <a:schemeClr val="tx1"/>
                </a:solidFill>
                <a:latin typeface="+mn-lt"/>
                <a:ea typeface="+mn-ea"/>
                <a:cs typeface="+mn-cs"/>
              </a:rPr>
              <a:t>как застрахованный интерес при личном страховании - это всегда интерес, связанный с личностью, т.е. с человеком, а не с имуществом</a:t>
            </a:r>
            <a:r>
              <a:rPr lang="ru-RU" sz="1800" dirty="0" smtClean="0">
                <a:solidFill>
                  <a:schemeClr val="tx1"/>
                </a:solidFill>
                <a:latin typeface="+mn-lt"/>
                <a:ea typeface="+mn-ea"/>
                <a:cs typeface="+mn-cs"/>
              </a:rPr>
              <a:t>.</a:t>
            </a:r>
          </a:p>
          <a:p>
            <a:pPr algn="just">
              <a:buNone/>
            </a:pPr>
            <a:r>
              <a:rPr lang="ru-RU" sz="1800" dirty="0">
                <a:solidFill>
                  <a:srgbClr val="FFFF00"/>
                </a:solidFill>
                <a:latin typeface="+mn-lt"/>
                <a:ea typeface="+mn-ea"/>
                <a:cs typeface="+mn-cs"/>
              </a:rPr>
              <a:t>Экономическая сущность</a:t>
            </a:r>
            <a:r>
              <a:rPr lang="ru-RU" sz="1800" dirty="0">
                <a:solidFill>
                  <a:schemeClr val="tx1"/>
                </a:solidFill>
                <a:latin typeface="+mn-lt"/>
                <a:ea typeface="+mn-ea"/>
                <a:cs typeface="+mn-cs"/>
              </a:rPr>
              <a:t> личного </a:t>
            </a:r>
            <a:r>
              <a:rPr lang="ru-RU" sz="1800" dirty="0" smtClean="0">
                <a:solidFill>
                  <a:schemeClr val="tx1"/>
                </a:solidFill>
                <a:latin typeface="+mn-lt"/>
                <a:ea typeface="+mn-ea"/>
                <a:cs typeface="+mn-cs"/>
              </a:rPr>
              <a:t>страхования</a:t>
            </a:r>
            <a:r>
              <a:rPr lang="ru-RU" sz="1800" dirty="0">
                <a:solidFill>
                  <a:schemeClr val="tx1"/>
                </a:solidFill>
                <a:latin typeface="+mn-lt"/>
                <a:ea typeface="+mn-ea"/>
                <a:cs typeface="+mn-cs"/>
              </a:rPr>
              <a:t> – замкнутое перераспределение страховых платежей между участниками личного страхования через специальный страховой фонд. Однако личное страхование связано с особой стороной общественного производства – воспроизводством рабочей силы.</a:t>
            </a:r>
          </a:p>
          <a:p>
            <a:pPr algn="just">
              <a:buNone/>
            </a:pPr>
            <a:endParaRPr lang="ru-RU" sz="1800" dirty="0">
              <a:solidFill>
                <a:schemeClr val="tx1"/>
              </a:solidFill>
              <a:latin typeface="+mn-lt"/>
              <a:ea typeface="+mn-ea"/>
              <a:cs typeface="+mn-cs"/>
            </a:endParaRPr>
          </a:p>
          <a:p>
            <a:pPr>
              <a:lnSpc>
                <a:spcPct val="80000"/>
              </a:lnSpc>
            </a:pPr>
            <a:endParaRPr lang="ru-RU" sz="2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280920" cy="3240360"/>
          </a:xfrm>
        </p:spPr>
        <p:txBody>
          <a:bodyPr/>
          <a:lstStyle/>
          <a:p>
            <a:pPr>
              <a:buNone/>
            </a:pPr>
            <a:r>
              <a:rPr lang="ru-RU" sz="1800" dirty="0">
                <a:solidFill>
                  <a:schemeClr val="tx1"/>
                </a:solidFill>
                <a:latin typeface="+mn-lt"/>
                <a:ea typeface="+mn-ea"/>
                <a:cs typeface="+mn-cs"/>
              </a:rPr>
              <a:t>В личном страховании тарифные ставки бывают </a:t>
            </a:r>
            <a:r>
              <a:rPr lang="ru-RU" sz="1800" b="1" dirty="0">
                <a:solidFill>
                  <a:srgbClr val="FFFF00"/>
                </a:solidFill>
                <a:latin typeface="+mn-lt"/>
                <a:ea typeface="+mn-ea"/>
                <a:cs typeface="+mn-cs"/>
              </a:rPr>
              <a:t>единовременные и годичные</a:t>
            </a:r>
            <a:r>
              <a:rPr lang="ru-RU" sz="1800" b="1" dirty="0">
                <a:solidFill>
                  <a:schemeClr val="tx1"/>
                </a:solidFill>
                <a:latin typeface="+mn-lt"/>
                <a:ea typeface="+mn-ea"/>
                <a:cs typeface="+mn-cs"/>
              </a:rPr>
              <a:t>.</a:t>
            </a:r>
          </a:p>
          <a:p>
            <a:pPr>
              <a:buNone/>
            </a:pPr>
            <a:r>
              <a:rPr lang="ru-RU" sz="1800" u="sng" dirty="0">
                <a:solidFill>
                  <a:schemeClr val="tx1"/>
                </a:solidFill>
                <a:latin typeface="+mn-lt"/>
                <a:ea typeface="+mn-ea"/>
                <a:cs typeface="+mn-cs"/>
              </a:rPr>
              <a:t>Единовременная ставка </a:t>
            </a:r>
            <a:r>
              <a:rPr lang="ru-RU" sz="1800" dirty="0">
                <a:solidFill>
                  <a:schemeClr val="tx1"/>
                </a:solidFill>
                <a:latin typeface="+mn-lt"/>
                <a:ea typeface="+mn-ea"/>
                <a:cs typeface="+mn-cs"/>
              </a:rPr>
              <a:t>предполагает уплату взноса в начале срока страхования. Страхователь сразу при заключении договора погашает все свои обязательства перед страховщиком.</a:t>
            </a:r>
          </a:p>
          <a:p>
            <a:pPr>
              <a:buNone/>
            </a:pPr>
            <a:r>
              <a:rPr lang="ru-RU" sz="1800" u="sng" dirty="0">
                <a:solidFill>
                  <a:schemeClr val="tx1"/>
                </a:solidFill>
                <a:latin typeface="+mn-lt"/>
                <a:ea typeface="+mn-ea"/>
                <a:cs typeface="+mn-cs"/>
              </a:rPr>
              <a:t>Годичная ставка </a:t>
            </a:r>
            <a:r>
              <a:rPr lang="ru-RU" sz="1800" dirty="0">
                <a:solidFill>
                  <a:schemeClr val="tx1"/>
                </a:solidFill>
                <a:latin typeface="+mn-lt"/>
                <a:ea typeface="+mn-ea"/>
                <a:cs typeface="+mn-cs"/>
              </a:rPr>
              <a:t>предполагает постепенное погашение финансовых обязательств страхователя перед страховщиком. Взносы уплачиваются раз в год. Для уплаты годичного единовременного взноса может предоставляться помесячная рассрочка</a:t>
            </a:r>
            <a:r>
              <a:rPr lang="ru-RU" sz="1800" dirty="0" smtClean="0">
                <a:solidFill>
                  <a:schemeClr val="tx1"/>
                </a:solidFill>
                <a:latin typeface="+mn-lt"/>
                <a:ea typeface="+mn-ea"/>
                <a:cs typeface="+mn-cs"/>
              </a:rPr>
              <a:t>.</a:t>
            </a:r>
          </a:p>
          <a:p>
            <a:pPr>
              <a:buNone/>
            </a:pPr>
            <a:r>
              <a:rPr lang="ru-RU" sz="1800" dirty="0">
                <a:solidFill>
                  <a:srgbClr val="FFFF00"/>
                </a:solidFill>
                <a:latin typeface="+mn-lt"/>
                <a:ea typeface="+mn-ea"/>
                <a:cs typeface="+mn-cs"/>
              </a:rPr>
              <a:t>Единовременная </a:t>
            </a:r>
            <a:r>
              <a:rPr lang="ru-RU" sz="1800" dirty="0" smtClean="0">
                <a:solidFill>
                  <a:srgbClr val="FFFF00"/>
                </a:solidFill>
                <a:latin typeface="+mn-lt"/>
                <a:ea typeface="+mn-ea"/>
                <a:cs typeface="+mn-cs"/>
              </a:rPr>
              <a:t>нетто-ставка </a:t>
            </a:r>
            <a:r>
              <a:rPr lang="ru-RU" sz="1800" i="1" dirty="0" smtClean="0">
                <a:solidFill>
                  <a:schemeClr val="tx1"/>
                </a:solidFill>
                <a:latin typeface="+mn-lt"/>
                <a:ea typeface="+mn-ea"/>
                <a:cs typeface="+mn-cs"/>
              </a:rPr>
              <a:t>(</a:t>
            </a:r>
            <a:r>
              <a:rPr lang="ru-RU" sz="1800" i="1" dirty="0" err="1" smtClean="0">
                <a:solidFill>
                  <a:schemeClr val="tx1"/>
                </a:solidFill>
                <a:latin typeface="+mn-lt"/>
                <a:ea typeface="+mn-ea"/>
                <a:cs typeface="+mn-cs"/>
              </a:rPr>
              <a:t>nЕx</a:t>
            </a:r>
            <a:r>
              <a:rPr lang="ru-RU" sz="1800" i="1" dirty="0" smtClean="0">
                <a:solidFill>
                  <a:schemeClr val="tx1"/>
                </a:solidFill>
                <a:latin typeface="+mn-lt"/>
                <a:ea typeface="+mn-ea"/>
                <a:cs typeface="+mn-cs"/>
              </a:rPr>
              <a:t>) </a:t>
            </a:r>
            <a:r>
              <a:rPr lang="ru-RU" sz="1800" dirty="0" smtClean="0">
                <a:solidFill>
                  <a:srgbClr val="FFFF00"/>
                </a:solidFill>
                <a:latin typeface="+mn-lt"/>
                <a:ea typeface="+mn-ea"/>
                <a:cs typeface="+mn-cs"/>
              </a:rPr>
              <a:t>по </a:t>
            </a:r>
            <a:r>
              <a:rPr lang="ru-RU" sz="1800" dirty="0">
                <a:solidFill>
                  <a:srgbClr val="FFFF00"/>
                </a:solidFill>
                <a:latin typeface="+mn-lt"/>
                <a:ea typeface="+mn-ea"/>
                <a:cs typeface="+mn-cs"/>
              </a:rPr>
              <a:t>страхованию на дожитие </a:t>
            </a:r>
            <a:r>
              <a:rPr lang="ru-RU" sz="1800" dirty="0">
                <a:solidFill>
                  <a:schemeClr val="tx1"/>
                </a:solidFill>
                <a:latin typeface="+mn-lt"/>
                <a:ea typeface="+mn-ea"/>
                <a:cs typeface="+mn-cs"/>
              </a:rPr>
              <a:t>для лица в возрасте </a:t>
            </a:r>
            <a:r>
              <a:rPr lang="ru-RU" sz="1800" i="1" dirty="0" err="1" smtClean="0">
                <a:solidFill>
                  <a:schemeClr val="tx1"/>
                </a:solidFill>
                <a:latin typeface="+mn-lt"/>
                <a:ea typeface="+mn-ea"/>
                <a:cs typeface="+mn-cs"/>
              </a:rPr>
              <a:t>х</a:t>
            </a:r>
            <a:r>
              <a:rPr lang="en-US" sz="1800" i="1" dirty="0" smtClean="0">
                <a:solidFill>
                  <a:schemeClr val="tx1"/>
                </a:solidFill>
                <a:latin typeface="+mn-lt"/>
                <a:ea typeface="+mn-ea"/>
                <a:cs typeface="+mn-cs"/>
              </a:rPr>
              <a:t> </a:t>
            </a:r>
            <a:r>
              <a:rPr lang="ru-RU" sz="1800" i="1" dirty="0">
                <a:solidFill>
                  <a:schemeClr val="tx1"/>
                </a:solidFill>
                <a:latin typeface="+mn-lt"/>
                <a:ea typeface="+mn-ea"/>
                <a:cs typeface="+mn-cs"/>
              </a:rPr>
              <a:t> </a:t>
            </a:r>
            <a:r>
              <a:rPr lang="ru-RU" sz="1800" dirty="0">
                <a:solidFill>
                  <a:schemeClr val="tx1"/>
                </a:solidFill>
                <a:latin typeface="+mn-lt"/>
                <a:ea typeface="+mn-ea"/>
                <a:cs typeface="+mn-cs"/>
              </a:rPr>
              <a:t>лет при сроке страхования </a:t>
            </a:r>
            <a:r>
              <a:rPr lang="en-US" sz="1800" i="1" dirty="0" err="1" smtClean="0"/>
              <a:t>n</a:t>
            </a:r>
            <a:r>
              <a:rPr lang="ru-RU" sz="1800" i="1" dirty="0">
                <a:solidFill>
                  <a:schemeClr val="tx1"/>
                </a:solidFill>
                <a:latin typeface="+mn-lt"/>
                <a:ea typeface="+mn-ea"/>
                <a:cs typeface="+mn-cs"/>
              </a:rPr>
              <a:t> </a:t>
            </a:r>
            <a:r>
              <a:rPr lang="ru-RU" sz="1800" dirty="0">
                <a:solidFill>
                  <a:schemeClr val="tx1"/>
                </a:solidFill>
                <a:latin typeface="+mn-lt"/>
                <a:ea typeface="+mn-ea"/>
                <a:cs typeface="+mn-cs"/>
              </a:rPr>
              <a:t>лет </a:t>
            </a:r>
            <a:r>
              <a:rPr lang="ru-RU" sz="1800" dirty="0" smtClean="0">
                <a:solidFill>
                  <a:schemeClr val="tx1"/>
                </a:solidFill>
                <a:latin typeface="+mn-lt"/>
                <a:ea typeface="+mn-ea"/>
                <a:cs typeface="+mn-cs"/>
              </a:rPr>
              <a:t>определяется:</a:t>
            </a:r>
          </a:p>
          <a:p>
            <a:pPr>
              <a:buNone/>
            </a:pPr>
            <a:r>
              <a:rPr lang="ru-RU" sz="1800" b="1" i="1" dirty="0" smtClean="0">
                <a:solidFill>
                  <a:srgbClr val="FFFF00"/>
                </a:solidFill>
                <a:latin typeface="+mn-lt"/>
                <a:ea typeface="+mn-ea"/>
                <a:cs typeface="+mn-cs"/>
              </a:rPr>
              <a:t>                                           </a:t>
            </a:r>
            <a:endParaRPr lang="ru-RU" sz="1800" b="1" dirty="0" smtClean="0">
              <a:solidFill>
                <a:srgbClr val="FFFF00"/>
              </a:solidFill>
              <a:latin typeface="+mn-lt"/>
              <a:ea typeface="+mn-ea"/>
              <a:cs typeface="+mn-cs"/>
            </a:endParaRPr>
          </a:p>
          <a:p>
            <a:endParaRPr lang="ru-RU" sz="1800" dirty="0" smtClean="0">
              <a:solidFill>
                <a:schemeClr val="tx1"/>
              </a:solidFill>
              <a:latin typeface="+mn-lt"/>
              <a:ea typeface="+mn-ea"/>
              <a:cs typeface="+mn-cs"/>
            </a:endParaRPr>
          </a:p>
          <a:p>
            <a:endParaRPr lang="ru-RU" sz="1800" dirty="0" smtClean="0">
              <a:solidFill>
                <a:schemeClr val="tx1"/>
              </a:solidFill>
              <a:latin typeface="+mn-lt"/>
              <a:ea typeface="+mn-ea"/>
              <a:cs typeface="+mn-cs"/>
            </a:endParaRPr>
          </a:p>
          <a:p>
            <a:endParaRPr lang="ru-RU" sz="1800" dirty="0">
              <a:solidFill>
                <a:schemeClr val="tx1"/>
              </a:solidFill>
              <a:latin typeface="+mn-lt"/>
              <a:ea typeface="+mn-ea"/>
              <a:cs typeface="+mn-cs"/>
            </a:endParaRPr>
          </a:p>
          <a:p>
            <a:pPr>
              <a:buNone/>
            </a:pPr>
            <a:endParaRPr lang="ru-RU" sz="1800" dirty="0"/>
          </a:p>
        </p:txBody>
      </p:sp>
      <p:graphicFrame>
        <p:nvGraphicFramePr>
          <p:cNvPr id="184323" name="Object 3"/>
          <p:cNvGraphicFramePr>
            <a:graphicFrameLocks noChangeAspect="1"/>
          </p:cNvGraphicFramePr>
          <p:nvPr/>
        </p:nvGraphicFramePr>
        <p:xfrm>
          <a:off x="539552" y="3645025"/>
          <a:ext cx="3312368" cy="1287204"/>
        </p:xfrm>
        <a:graphic>
          <a:graphicData uri="http://schemas.openxmlformats.org/presentationml/2006/ole">
            <p:oleObj spid="_x0000_s184323" name="Формула" r:id="rId3" imgW="1231560" imgH="457200" progId="Equation.3">
              <p:embed/>
            </p:oleObj>
          </a:graphicData>
        </a:graphic>
      </p:graphicFrame>
      <p:sp>
        <p:nvSpPr>
          <p:cNvPr id="7" name="Прямоугольник 6"/>
          <p:cNvSpPr/>
          <p:nvPr/>
        </p:nvSpPr>
        <p:spPr>
          <a:xfrm>
            <a:off x="4067944" y="3573016"/>
            <a:ext cx="4572000" cy="1477328"/>
          </a:xfrm>
          <a:prstGeom prst="rect">
            <a:avLst/>
          </a:prstGeom>
        </p:spPr>
        <p:txBody>
          <a:bodyPr>
            <a:spAutoFit/>
          </a:bodyPr>
          <a:lstStyle/>
          <a:p>
            <a:pPr>
              <a:buNone/>
            </a:pPr>
            <a:r>
              <a:rPr lang="ru-RU" sz="1800" dirty="0" smtClean="0"/>
              <a:t>- число лиц, доживающих до возраста </a:t>
            </a:r>
            <a:r>
              <a:rPr lang="ru-RU" sz="1800" dirty="0" err="1" smtClean="0"/>
              <a:t>х+n</a:t>
            </a:r>
            <a:r>
              <a:rPr lang="ru-RU" sz="1800" dirty="0" smtClean="0"/>
              <a:t> (берется из таблицы смертности);</a:t>
            </a:r>
          </a:p>
          <a:p>
            <a:pPr>
              <a:buNone/>
            </a:pPr>
            <a:r>
              <a:rPr lang="en-US" sz="1800" i="1" dirty="0" err="1" smtClean="0"/>
              <a:t>l</a:t>
            </a:r>
            <a:r>
              <a:rPr lang="en-US" sz="1800" i="1" baseline="-25000" dirty="0" err="1" smtClean="0"/>
              <a:t>x+n</a:t>
            </a:r>
            <a:r>
              <a:rPr lang="ru-RU" sz="1800" i="1" dirty="0" smtClean="0"/>
              <a:t> -</a:t>
            </a:r>
            <a:r>
              <a:rPr lang="ru-RU" sz="1800" dirty="0" smtClean="0"/>
              <a:t>число лиц, подлежащих страхованию (достигших возраста </a:t>
            </a:r>
            <a:r>
              <a:rPr lang="ru-RU" sz="1800" i="1" dirty="0" err="1" smtClean="0"/>
              <a:t>х</a:t>
            </a:r>
            <a:r>
              <a:rPr lang="ru-RU" sz="1800" i="1" dirty="0" smtClean="0"/>
              <a:t> </a:t>
            </a:r>
            <a:r>
              <a:rPr lang="ru-RU" sz="1800" dirty="0" smtClean="0"/>
              <a:t>лет из 100 000 родившихся);</a:t>
            </a:r>
          </a:p>
        </p:txBody>
      </p:sp>
      <p:graphicFrame>
        <p:nvGraphicFramePr>
          <p:cNvPr id="184324" name="Object 4"/>
          <p:cNvGraphicFramePr>
            <a:graphicFrameLocks noChangeAspect="1"/>
          </p:cNvGraphicFramePr>
          <p:nvPr/>
        </p:nvGraphicFramePr>
        <p:xfrm>
          <a:off x="539552" y="5373216"/>
          <a:ext cx="2952750" cy="1295400"/>
        </p:xfrm>
        <a:graphic>
          <a:graphicData uri="http://schemas.openxmlformats.org/presentationml/2006/ole">
            <p:oleObj spid="_x0000_s184324" name="Формула" r:id="rId4" imgW="838080" imgH="431640" progId="Equation.3">
              <p:embed/>
            </p:oleObj>
          </a:graphicData>
        </a:graphic>
      </p:graphicFrame>
      <p:sp>
        <p:nvSpPr>
          <p:cNvPr id="9" name="Прямоугольник 8"/>
          <p:cNvSpPr/>
          <p:nvPr/>
        </p:nvSpPr>
        <p:spPr>
          <a:xfrm>
            <a:off x="467544" y="5013176"/>
            <a:ext cx="7992888" cy="369332"/>
          </a:xfrm>
          <a:prstGeom prst="rect">
            <a:avLst/>
          </a:prstGeom>
        </p:spPr>
        <p:txBody>
          <a:bodyPr wrap="square">
            <a:spAutoFit/>
          </a:bodyPr>
          <a:lstStyle/>
          <a:p>
            <a:pPr>
              <a:buNone/>
            </a:pPr>
            <a:r>
              <a:rPr lang="ru-RU" sz="1800" i="1" dirty="0" smtClean="0"/>
              <a:t>V</a:t>
            </a:r>
            <a:r>
              <a:rPr lang="en-US" sz="1800" i="1" dirty="0" smtClean="0"/>
              <a:t>n -</a:t>
            </a:r>
            <a:r>
              <a:rPr lang="ru-RU" sz="1800" i="1" dirty="0" smtClean="0"/>
              <a:t> </a:t>
            </a:r>
            <a:r>
              <a:rPr lang="ru-RU" sz="1800" dirty="0" smtClean="0"/>
              <a:t>дисконтный множитель, который определяется по формуле: </a:t>
            </a:r>
            <a:endParaRPr lang="en-US" sz="1800" dirty="0"/>
          </a:p>
        </p:txBody>
      </p:sp>
      <p:sp>
        <p:nvSpPr>
          <p:cNvPr id="10" name="Прямоугольник 9"/>
          <p:cNvSpPr/>
          <p:nvPr/>
        </p:nvSpPr>
        <p:spPr>
          <a:xfrm>
            <a:off x="3851920" y="5733256"/>
            <a:ext cx="4572000" cy="646331"/>
          </a:xfrm>
          <a:prstGeom prst="rect">
            <a:avLst/>
          </a:prstGeom>
        </p:spPr>
        <p:txBody>
          <a:bodyPr>
            <a:spAutoFit/>
          </a:bodyPr>
          <a:lstStyle/>
          <a:p>
            <a:pPr>
              <a:buNone/>
            </a:pPr>
            <a:r>
              <a:rPr lang="ru-RU" sz="1800" dirty="0" smtClean="0"/>
              <a:t>где </a:t>
            </a:r>
            <a:r>
              <a:rPr lang="ru-RU" sz="1800" dirty="0" err="1" smtClean="0"/>
              <a:t>i</a:t>
            </a:r>
            <a:r>
              <a:rPr lang="ru-RU" sz="1800" dirty="0" smtClean="0"/>
              <a:t> - норма доходности инвестиций; </a:t>
            </a:r>
            <a:endParaRPr lang="en-US" sz="1800" dirty="0" smtClean="0"/>
          </a:p>
          <a:p>
            <a:pPr>
              <a:buNone/>
            </a:pPr>
            <a:r>
              <a:rPr lang="ru-RU" sz="1800" dirty="0" err="1" smtClean="0"/>
              <a:t>n</a:t>
            </a:r>
            <a:r>
              <a:rPr lang="ru-RU" sz="1800" dirty="0" smtClean="0"/>
              <a:t> - срок страхования.</a:t>
            </a:r>
            <a:endParaRPr lang="ru-RU"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7315200" cy="5256584"/>
          </a:xfrm>
        </p:spPr>
        <p:txBody>
          <a:bodyPr/>
          <a:lstStyle/>
          <a:p>
            <a:pPr>
              <a:buNone/>
            </a:pPr>
            <a:r>
              <a:rPr lang="ru-RU" sz="2000" dirty="0">
                <a:solidFill>
                  <a:srgbClr val="FFFF00"/>
                </a:solidFill>
                <a:latin typeface="+mn-lt"/>
                <a:ea typeface="+mn-ea"/>
                <a:cs typeface="+mn-cs"/>
              </a:rPr>
              <a:t>Единовременная нетто-ставка (</a:t>
            </a:r>
            <a:r>
              <a:rPr lang="en-US" sz="2000" i="1" dirty="0">
                <a:solidFill>
                  <a:srgbClr val="FFFF00"/>
                </a:solidFill>
                <a:latin typeface="+mn-lt"/>
                <a:ea typeface="+mn-ea"/>
                <a:cs typeface="+mn-cs"/>
              </a:rPr>
              <a:t>n</a:t>
            </a:r>
            <a:r>
              <a:rPr lang="ru-RU" sz="2000" i="1" dirty="0">
                <a:solidFill>
                  <a:srgbClr val="FFFF00"/>
                </a:solidFill>
                <a:latin typeface="+mn-lt"/>
                <a:ea typeface="+mn-ea"/>
                <a:cs typeface="+mn-cs"/>
              </a:rPr>
              <a:t>А</a:t>
            </a:r>
            <a:r>
              <a:rPr lang="ru-RU" sz="2000" i="1" baseline="-25000" dirty="0">
                <a:solidFill>
                  <a:srgbClr val="FFFF00"/>
                </a:solidFill>
                <a:latin typeface="+mn-lt"/>
                <a:ea typeface="+mn-ea"/>
                <a:cs typeface="+mn-cs"/>
              </a:rPr>
              <a:t>х</a:t>
            </a:r>
            <a:r>
              <a:rPr lang="ru-RU" sz="2000" i="1" dirty="0">
                <a:solidFill>
                  <a:srgbClr val="FFFF00"/>
                </a:solidFill>
                <a:latin typeface="+mn-lt"/>
                <a:ea typeface="+mn-ea"/>
                <a:cs typeface="+mn-cs"/>
              </a:rPr>
              <a:t>) </a:t>
            </a:r>
            <a:r>
              <a:rPr lang="ru-RU" sz="2000" dirty="0">
                <a:solidFill>
                  <a:srgbClr val="FFFF00"/>
                </a:solidFill>
                <a:latin typeface="+mn-lt"/>
                <a:ea typeface="+mn-ea"/>
                <a:cs typeface="+mn-cs"/>
              </a:rPr>
              <a:t>на случай смерти</a:t>
            </a:r>
            <a:r>
              <a:rPr lang="ru-RU" sz="2000" dirty="0">
                <a:solidFill>
                  <a:schemeClr val="tx1"/>
                </a:solidFill>
                <a:latin typeface="+mn-lt"/>
                <a:ea typeface="+mn-ea"/>
                <a:cs typeface="+mn-cs"/>
              </a:rPr>
              <a:t> на определенный срок вычисляется</a:t>
            </a:r>
            <a:r>
              <a:rPr lang="ru-RU" sz="2000" dirty="0" smtClean="0">
                <a:solidFill>
                  <a:schemeClr val="tx1"/>
                </a:solidFill>
                <a:latin typeface="+mn-lt"/>
                <a:ea typeface="+mn-ea"/>
                <a:cs typeface="+mn-cs"/>
              </a:rPr>
              <a:t>:</a:t>
            </a:r>
            <a:endParaRPr lang="en-US" sz="2000" dirty="0" smtClean="0">
              <a:solidFill>
                <a:schemeClr val="tx1"/>
              </a:solidFill>
              <a:latin typeface="+mn-lt"/>
              <a:ea typeface="+mn-ea"/>
              <a:cs typeface="+mn-cs"/>
            </a:endParaRPr>
          </a:p>
          <a:p>
            <a:endParaRPr lang="en-US" sz="1800" dirty="0" smtClean="0">
              <a:solidFill>
                <a:schemeClr val="tx1"/>
              </a:solidFill>
              <a:latin typeface="+mn-lt"/>
              <a:ea typeface="+mn-ea"/>
              <a:cs typeface="+mn-cs"/>
            </a:endParaRPr>
          </a:p>
          <a:p>
            <a:endParaRPr lang="en-US" sz="1800" dirty="0"/>
          </a:p>
          <a:p>
            <a:endParaRPr lang="en-US" sz="1800" dirty="0" smtClean="0">
              <a:solidFill>
                <a:schemeClr val="tx1"/>
              </a:solidFill>
              <a:latin typeface="+mn-lt"/>
              <a:ea typeface="+mn-ea"/>
              <a:cs typeface="+mn-cs"/>
            </a:endParaRPr>
          </a:p>
          <a:p>
            <a:pPr>
              <a:buNone/>
            </a:pPr>
            <a:endParaRPr lang="ru-RU" sz="1800" dirty="0">
              <a:solidFill>
                <a:schemeClr val="tx1"/>
              </a:solidFill>
              <a:latin typeface="+mn-lt"/>
              <a:ea typeface="+mn-ea"/>
              <a:cs typeface="+mn-cs"/>
            </a:endParaRPr>
          </a:p>
          <a:p>
            <a:pPr>
              <a:buNone/>
            </a:pPr>
            <a:r>
              <a:rPr lang="ru-RU" sz="2000" dirty="0" smtClean="0">
                <a:solidFill>
                  <a:schemeClr val="tx1"/>
                </a:solidFill>
                <a:latin typeface="+mn-lt"/>
                <a:ea typeface="+mn-ea"/>
                <a:cs typeface="+mn-cs"/>
              </a:rPr>
              <a:t>где</a:t>
            </a:r>
            <a:r>
              <a:rPr lang="ru-RU" sz="2000" dirty="0">
                <a:solidFill>
                  <a:schemeClr val="tx1"/>
                </a:solidFill>
                <a:latin typeface="+mn-lt"/>
                <a:ea typeface="+mn-ea"/>
                <a:cs typeface="+mn-cs"/>
              </a:rPr>
              <a:t> </a:t>
            </a:r>
            <a:r>
              <a:rPr lang="ru-RU" sz="2000" i="1" dirty="0" err="1">
                <a:solidFill>
                  <a:schemeClr val="tx1"/>
                </a:solidFill>
                <a:latin typeface="+mn-lt"/>
                <a:ea typeface="+mn-ea"/>
                <a:cs typeface="+mn-cs"/>
              </a:rPr>
              <a:t>d</a:t>
            </a:r>
            <a:r>
              <a:rPr lang="ru-RU" sz="2000" i="1" baseline="-25000" dirty="0" err="1">
                <a:solidFill>
                  <a:schemeClr val="tx1"/>
                </a:solidFill>
                <a:latin typeface="+mn-lt"/>
                <a:ea typeface="+mn-ea"/>
                <a:cs typeface="+mn-cs"/>
              </a:rPr>
              <a:t>x</a:t>
            </a:r>
            <a:r>
              <a:rPr lang="ru-RU" sz="2000" i="1" dirty="0">
                <a:solidFill>
                  <a:schemeClr val="tx1"/>
                </a:solidFill>
                <a:latin typeface="+mn-lt"/>
                <a:ea typeface="+mn-ea"/>
                <a:cs typeface="+mn-cs"/>
              </a:rPr>
              <a:t>, </a:t>
            </a:r>
            <a:r>
              <a:rPr lang="ru-RU" sz="2000" i="1" dirty="0" err="1">
                <a:solidFill>
                  <a:schemeClr val="tx1"/>
                </a:solidFill>
                <a:latin typeface="+mn-lt"/>
                <a:ea typeface="+mn-ea"/>
                <a:cs typeface="+mn-cs"/>
              </a:rPr>
              <a:t>d</a:t>
            </a:r>
            <a:r>
              <a:rPr lang="ru-RU" sz="2000" i="1" baseline="-25000" dirty="0" err="1">
                <a:solidFill>
                  <a:schemeClr val="tx1"/>
                </a:solidFill>
                <a:latin typeface="+mn-lt"/>
                <a:ea typeface="+mn-ea"/>
                <a:cs typeface="+mn-cs"/>
              </a:rPr>
              <a:t>x+l</a:t>
            </a:r>
            <a:r>
              <a:rPr lang="ru-RU" sz="2000" i="1" dirty="0">
                <a:solidFill>
                  <a:schemeClr val="tx1"/>
                </a:solidFill>
                <a:latin typeface="+mn-lt"/>
                <a:ea typeface="+mn-ea"/>
                <a:cs typeface="+mn-cs"/>
              </a:rPr>
              <a:t>, d</a:t>
            </a:r>
            <a:r>
              <a:rPr lang="ru-RU" sz="2000" i="1" baseline="-25000" dirty="0">
                <a:solidFill>
                  <a:schemeClr val="tx1"/>
                </a:solidFill>
                <a:latin typeface="+mn-lt"/>
                <a:ea typeface="+mn-ea"/>
                <a:cs typeface="+mn-cs"/>
              </a:rPr>
              <a:t>x+n-1</a:t>
            </a:r>
            <a:r>
              <a:rPr lang="ru-RU" sz="2000" i="1" dirty="0">
                <a:solidFill>
                  <a:schemeClr val="tx1"/>
                </a:solidFill>
                <a:latin typeface="+mn-lt"/>
                <a:ea typeface="+mn-ea"/>
                <a:cs typeface="+mn-cs"/>
              </a:rPr>
              <a:t> </a:t>
            </a:r>
            <a:r>
              <a:rPr lang="ru-RU" sz="2000" dirty="0">
                <a:solidFill>
                  <a:schemeClr val="tx1"/>
                </a:solidFill>
                <a:latin typeface="+mn-lt"/>
                <a:ea typeface="+mn-ea"/>
                <a:cs typeface="+mn-cs"/>
              </a:rPr>
              <a:t>-</a:t>
            </a:r>
            <a:r>
              <a:rPr lang="ru-RU" sz="2000" i="1" dirty="0">
                <a:solidFill>
                  <a:schemeClr val="tx1"/>
                </a:solidFill>
                <a:latin typeface="+mn-lt"/>
                <a:ea typeface="+mn-ea"/>
                <a:cs typeface="+mn-cs"/>
              </a:rPr>
              <a:t> </a:t>
            </a:r>
            <a:r>
              <a:rPr lang="ru-RU" sz="2000" dirty="0">
                <a:solidFill>
                  <a:schemeClr val="tx1"/>
                </a:solidFill>
                <a:latin typeface="+mn-lt"/>
                <a:ea typeface="+mn-ea"/>
                <a:cs typeface="+mn-cs"/>
              </a:rPr>
              <a:t>числа лиц, умирающих при переходе от </a:t>
            </a:r>
            <a:r>
              <a:rPr lang="ru-RU" sz="2000" i="1" dirty="0" err="1">
                <a:solidFill>
                  <a:schemeClr val="tx1"/>
                </a:solidFill>
                <a:latin typeface="+mn-lt"/>
                <a:ea typeface="+mn-ea"/>
                <a:cs typeface="+mn-cs"/>
              </a:rPr>
              <a:t>х</a:t>
            </a:r>
            <a:r>
              <a:rPr lang="ru-RU" sz="2000" i="1" dirty="0">
                <a:solidFill>
                  <a:schemeClr val="tx1"/>
                </a:solidFill>
                <a:latin typeface="+mn-lt"/>
                <a:ea typeface="+mn-ea"/>
                <a:cs typeface="+mn-cs"/>
              </a:rPr>
              <a:t> </a:t>
            </a:r>
            <a:r>
              <a:rPr lang="ru-RU" sz="2000" dirty="0">
                <a:solidFill>
                  <a:schemeClr val="tx1"/>
                </a:solidFill>
                <a:latin typeface="+mn-lt"/>
                <a:ea typeface="+mn-ea"/>
                <a:cs typeface="+mn-cs"/>
              </a:rPr>
              <a:t>дет к возрасту </a:t>
            </a:r>
            <a:r>
              <a:rPr lang="ru-RU" sz="2000" i="1" dirty="0">
                <a:solidFill>
                  <a:schemeClr val="tx1"/>
                </a:solidFill>
                <a:latin typeface="+mn-lt"/>
                <a:ea typeface="+mn-ea"/>
                <a:cs typeface="+mn-cs"/>
              </a:rPr>
              <a:t>(х+1) </a:t>
            </a:r>
            <a:r>
              <a:rPr lang="ru-RU" sz="2000" dirty="0">
                <a:solidFill>
                  <a:schemeClr val="tx1"/>
                </a:solidFill>
                <a:latin typeface="+mn-lt"/>
                <a:ea typeface="+mn-ea"/>
                <a:cs typeface="+mn-cs"/>
              </a:rPr>
              <a:t>по годам, за срок страхования.</a:t>
            </a:r>
          </a:p>
          <a:p>
            <a:pPr>
              <a:buNone/>
            </a:pPr>
            <a:endParaRPr lang="en-US" sz="2000" dirty="0" smtClean="0">
              <a:solidFill>
                <a:schemeClr val="tx1"/>
              </a:solidFill>
              <a:latin typeface="+mn-lt"/>
              <a:ea typeface="+mn-ea"/>
              <a:cs typeface="+mn-cs"/>
            </a:endParaRPr>
          </a:p>
          <a:p>
            <a:pPr>
              <a:buNone/>
            </a:pPr>
            <a:r>
              <a:rPr lang="ru-RU" sz="2000" dirty="0" smtClean="0">
                <a:solidFill>
                  <a:schemeClr val="tx1"/>
                </a:solidFill>
                <a:latin typeface="+mn-lt"/>
                <a:ea typeface="+mn-ea"/>
                <a:cs typeface="+mn-cs"/>
              </a:rPr>
              <a:t>При </a:t>
            </a:r>
            <a:r>
              <a:rPr lang="ru-RU" sz="2000" dirty="0">
                <a:solidFill>
                  <a:schemeClr val="tx1"/>
                </a:solidFill>
                <a:latin typeface="+mn-lt"/>
                <a:ea typeface="+mn-ea"/>
                <a:cs typeface="+mn-cs"/>
              </a:rPr>
              <a:t>смешанном страховании на дожитие и на случай смерти рассчитывается совокупная нетто-ставка:</a:t>
            </a:r>
          </a:p>
          <a:p>
            <a:pPr>
              <a:buNone/>
            </a:pPr>
            <a:endParaRPr lang="en-US" sz="1800" dirty="0" smtClean="0">
              <a:solidFill>
                <a:schemeClr val="tx1"/>
              </a:solidFill>
              <a:latin typeface="+mn-lt"/>
              <a:ea typeface="+mn-ea"/>
              <a:cs typeface="+mn-cs"/>
            </a:endParaRPr>
          </a:p>
          <a:p>
            <a:pPr>
              <a:buNone/>
            </a:pPr>
            <a:endParaRPr lang="ru-RU" sz="1800" dirty="0">
              <a:solidFill>
                <a:schemeClr val="tx1"/>
              </a:solidFill>
              <a:latin typeface="+mn-lt"/>
              <a:ea typeface="+mn-ea"/>
              <a:cs typeface="+mn-cs"/>
            </a:endParaRPr>
          </a:p>
          <a:p>
            <a:pPr>
              <a:buNone/>
            </a:pPr>
            <a:endParaRPr lang="ru-RU" sz="1800" dirty="0"/>
          </a:p>
        </p:txBody>
      </p:sp>
      <p:graphicFrame>
        <p:nvGraphicFramePr>
          <p:cNvPr id="185346" name="Object 2"/>
          <p:cNvGraphicFramePr>
            <a:graphicFrameLocks noChangeAspect="1"/>
          </p:cNvGraphicFramePr>
          <p:nvPr/>
        </p:nvGraphicFramePr>
        <p:xfrm>
          <a:off x="611560" y="1052736"/>
          <a:ext cx="5544616" cy="1036260"/>
        </p:xfrm>
        <a:graphic>
          <a:graphicData uri="http://schemas.openxmlformats.org/presentationml/2006/ole">
            <p:oleObj spid="_x0000_s185346" name="Формула" r:id="rId3" imgW="2425680" imgH="457200" progId="Equation.3">
              <p:embed/>
            </p:oleObj>
          </a:graphicData>
        </a:graphic>
      </p:graphicFrame>
      <p:graphicFrame>
        <p:nvGraphicFramePr>
          <p:cNvPr id="185348" name="Object 4"/>
          <p:cNvGraphicFramePr>
            <a:graphicFrameLocks noChangeAspect="1"/>
          </p:cNvGraphicFramePr>
          <p:nvPr/>
        </p:nvGraphicFramePr>
        <p:xfrm>
          <a:off x="827584" y="4005064"/>
          <a:ext cx="2160240" cy="691450"/>
        </p:xfrm>
        <a:graphic>
          <a:graphicData uri="http://schemas.openxmlformats.org/presentationml/2006/ole">
            <p:oleObj spid="_x0000_s185348" name="Формула" r:id="rId4" imgW="825480" imgH="228600" progId="Equation.3">
              <p:embed/>
            </p:oleObj>
          </a:graphicData>
        </a:graphic>
      </p:graphicFrame>
      <p:sp>
        <p:nvSpPr>
          <p:cNvPr id="7" name="Прямоугольник 6"/>
          <p:cNvSpPr/>
          <p:nvPr/>
        </p:nvSpPr>
        <p:spPr>
          <a:xfrm>
            <a:off x="683568" y="4941168"/>
            <a:ext cx="7200800" cy="461665"/>
          </a:xfrm>
          <a:prstGeom prst="rect">
            <a:avLst/>
          </a:prstGeom>
        </p:spPr>
        <p:txBody>
          <a:bodyPr wrap="square">
            <a:spAutoFit/>
          </a:bodyPr>
          <a:lstStyle/>
          <a:p>
            <a:pPr>
              <a:buNone/>
            </a:pPr>
            <a:r>
              <a:rPr lang="ru-RU" dirty="0" smtClean="0"/>
              <a:t>Затем определяется </a:t>
            </a:r>
            <a:r>
              <a:rPr lang="ru-RU" dirty="0" smtClean="0">
                <a:solidFill>
                  <a:srgbClr val="FFFF00"/>
                </a:solidFill>
              </a:rPr>
              <a:t>брутто-ставка</a:t>
            </a:r>
            <a:r>
              <a:rPr lang="ru-RU" dirty="0" smtClean="0"/>
              <a:t>: </a:t>
            </a:r>
            <a:endParaRPr lang="ru-RU" dirty="0" smtClean="0"/>
          </a:p>
        </p:txBody>
      </p:sp>
      <p:graphicFrame>
        <p:nvGraphicFramePr>
          <p:cNvPr id="185349" name="Object 5"/>
          <p:cNvGraphicFramePr>
            <a:graphicFrameLocks noChangeAspect="1"/>
          </p:cNvGraphicFramePr>
          <p:nvPr/>
        </p:nvGraphicFramePr>
        <p:xfrm>
          <a:off x="683568" y="5661248"/>
          <a:ext cx="1800051" cy="900498"/>
        </p:xfrm>
        <a:graphic>
          <a:graphicData uri="http://schemas.openxmlformats.org/presentationml/2006/ole">
            <p:oleObj spid="_x0000_s185349" name="Формула" r:id="rId5" imgW="863280" imgH="431640" progId="Equation.3">
              <p:embed/>
            </p:oleObj>
          </a:graphicData>
        </a:graphic>
      </p:graphicFrame>
      <p:sp>
        <p:nvSpPr>
          <p:cNvPr id="9" name="Прямоугольник 8"/>
          <p:cNvSpPr/>
          <p:nvPr/>
        </p:nvSpPr>
        <p:spPr>
          <a:xfrm>
            <a:off x="2987824" y="5589240"/>
            <a:ext cx="4572000" cy="830997"/>
          </a:xfrm>
          <a:prstGeom prst="rect">
            <a:avLst/>
          </a:prstGeom>
        </p:spPr>
        <p:txBody>
          <a:bodyPr>
            <a:spAutoFit/>
          </a:bodyPr>
          <a:lstStyle/>
          <a:p>
            <a:r>
              <a:rPr lang="ru-RU" dirty="0" smtClean="0"/>
              <a:t>где </a:t>
            </a:r>
            <a:r>
              <a:rPr lang="ru-RU" i="1" dirty="0" err="1" smtClean="0"/>
              <a:t>f</a:t>
            </a:r>
            <a:r>
              <a:rPr lang="ru-RU" dirty="0" smtClean="0"/>
              <a:t> - доля нагрузки в брутто-ставке (%).</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39552" y="1556792"/>
            <a:ext cx="7488832" cy="4708981"/>
          </a:xfrm>
          <a:prstGeom prst="rect">
            <a:avLst/>
          </a:prstGeom>
        </p:spPr>
        <p:txBody>
          <a:bodyPr wrap="square">
            <a:spAutoFit/>
          </a:bodyPr>
          <a:lstStyle/>
          <a:p>
            <a:pPr lvl="0" algn="l"/>
            <a:r>
              <a:rPr lang="ru-RU" sz="2000" dirty="0" smtClean="0">
                <a:solidFill>
                  <a:srgbClr val="FFFF00"/>
                </a:solidFill>
                <a:ea typeface="Times New Roman" pitchFamily="18" charset="0"/>
                <a:cs typeface="Arial" pitchFamily="34" charset="0"/>
              </a:rPr>
              <a:t>Вероятность наступления страхового случая - 0,05</a:t>
            </a:r>
            <a:endParaRPr lang="ru-RU" sz="2000" dirty="0" smtClean="0">
              <a:solidFill>
                <a:srgbClr val="FFFF00"/>
              </a:solidFill>
              <a:ea typeface="Times New Roman" pitchFamily="18" charset="0"/>
            </a:endParaRPr>
          </a:p>
          <a:p>
            <a:pPr lvl="0" algn="l" eaLnBrk="0" hangingPunct="0"/>
            <a:r>
              <a:rPr lang="ru-RU" sz="2000" dirty="0" smtClean="0">
                <a:solidFill>
                  <a:srgbClr val="FFFF00"/>
                </a:solidFill>
                <a:ea typeface="Times New Roman" pitchFamily="18" charset="0"/>
                <a:cs typeface="Arial" pitchFamily="34" charset="0"/>
              </a:rPr>
              <a:t>Средняя страховая сумма - 150 тыс. </a:t>
            </a:r>
            <a:r>
              <a:rPr lang="ru-RU" sz="2000" dirty="0" err="1" smtClean="0">
                <a:solidFill>
                  <a:srgbClr val="FFFF00"/>
                </a:solidFill>
                <a:ea typeface="Times New Roman" pitchFamily="18" charset="0"/>
                <a:cs typeface="Arial" pitchFamily="34" charset="0"/>
              </a:rPr>
              <a:t>тг</a:t>
            </a:r>
            <a:r>
              <a:rPr lang="ru-RU" sz="2000" dirty="0" smtClean="0">
                <a:solidFill>
                  <a:srgbClr val="FFFF00"/>
                </a:solidFill>
                <a:ea typeface="Times New Roman" pitchFamily="18" charset="0"/>
                <a:cs typeface="Arial" pitchFamily="34" charset="0"/>
              </a:rPr>
              <a:t>.</a:t>
            </a:r>
            <a:endParaRPr lang="ru-RU" sz="2000" dirty="0" smtClean="0">
              <a:solidFill>
                <a:srgbClr val="FFFF00"/>
              </a:solidFill>
              <a:ea typeface="Times New Roman" pitchFamily="18" charset="0"/>
            </a:endParaRPr>
          </a:p>
          <a:p>
            <a:pPr lvl="0" algn="l" eaLnBrk="0" hangingPunct="0"/>
            <a:r>
              <a:rPr lang="ru-RU" sz="2000" dirty="0" smtClean="0">
                <a:solidFill>
                  <a:srgbClr val="FFFF00"/>
                </a:solidFill>
                <a:ea typeface="Times New Roman" pitchFamily="18" charset="0"/>
                <a:cs typeface="Arial" pitchFamily="34" charset="0"/>
              </a:rPr>
              <a:t>Среднее страховое возмещение - 45 тыс. </a:t>
            </a:r>
            <a:r>
              <a:rPr lang="ru-RU" sz="2000" dirty="0" err="1" smtClean="0">
                <a:solidFill>
                  <a:srgbClr val="FFFF00"/>
                </a:solidFill>
                <a:ea typeface="Times New Roman" pitchFamily="18" charset="0"/>
                <a:cs typeface="Arial" pitchFamily="34" charset="0"/>
              </a:rPr>
              <a:t>тг</a:t>
            </a:r>
            <a:r>
              <a:rPr lang="ru-RU" sz="2000" dirty="0" smtClean="0">
                <a:solidFill>
                  <a:srgbClr val="FFFF00"/>
                </a:solidFill>
                <a:ea typeface="Times New Roman" pitchFamily="18" charset="0"/>
                <a:cs typeface="Arial" pitchFamily="34" charset="0"/>
              </a:rPr>
              <a:t>.</a:t>
            </a:r>
            <a:endParaRPr lang="ru-RU" sz="2000" dirty="0" smtClean="0">
              <a:solidFill>
                <a:srgbClr val="FFFF00"/>
              </a:solidFill>
              <a:ea typeface="Times New Roman" pitchFamily="18" charset="0"/>
            </a:endParaRPr>
          </a:p>
          <a:p>
            <a:pPr lvl="0" algn="l" eaLnBrk="0" hangingPunct="0"/>
            <a:r>
              <a:rPr lang="ru-RU" sz="2000" dirty="0" smtClean="0">
                <a:solidFill>
                  <a:srgbClr val="FFFF00"/>
                </a:solidFill>
                <a:ea typeface="Times New Roman" pitchFamily="18" charset="0"/>
                <a:cs typeface="Arial" pitchFamily="34" charset="0"/>
              </a:rPr>
              <a:t>Количество заключенных договоров - 1 200</a:t>
            </a:r>
            <a:endParaRPr lang="ru-RU" sz="2000" dirty="0" smtClean="0">
              <a:solidFill>
                <a:srgbClr val="FFFF00"/>
              </a:solidFill>
              <a:ea typeface="Times New Roman" pitchFamily="18" charset="0"/>
            </a:endParaRPr>
          </a:p>
          <a:p>
            <a:pPr lvl="0" algn="l" eaLnBrk="0" hangingPunct="0"/>
            <a:r>
              <a:rPr lang="ru-RU" sz="2000" dirty="0" smtClean="0">
                <a:solidFill>
                  <a:srgbClr val="FFFF00"/>
                </a:solidFill>
                <a:ea typeface="Times New Roman" pitchFamily="18" charset="0"/>
                <a:cs typeface="Arial" pitchFamily="34" charset="0"/>
              </a:rPr>
              <a:t>Доля нагрузки в структуре тарифа -22%</a:t>
            </a:r>
            <a:br>
              <a:rPr lang="ru-RU" sz="2000" dirty="0" smtClean="0">
                <a:solidFill>
                  <a:srgbClr val="FFFF00"/>
                </a:solidFill>
                <a:ea typeface="Times New Roman" pitchFamily="18" charset="0"/>
                <a:cs typeface="Arial" pitchFamily="34" charset="0"/>
              </a:rPr>
            </a:br>
            <a:r>
              <a:rPr lang="ru-RU" sz="2000" dirty="0" smtClean="0">
                <a:solidFill>
                  <a:srgbClr val="FFFF00"/>
                </a:solidFill>
                <a:ea typeface="Times New Roman" pitchFamily="18" charset="0"/>
                <a:cs typeface="Arial" pitchFamily="34" charset="0"/>
              </a:rPr>
              <a:t>Коэффициент, зависящий от гарантии</a:t>
            </a:r>
            <a:r>
              <a:rPr lang="ru-RU" sz="2000" dirty="0" smtClean="0">
                <a:solidFill>
                  <a:srgbClr val="FFFF00"/>
                </a:solidFill>
                <a:ea typeface="Times New Roman" pitchFamily="18" charset="0"/>
              </a:rPr>
              <a:t> </a:t>
            </a:r>
            <a:r>
              <a:rPr lang="ru-RU" sz="2000" dirty="0" smtClean="0">
                <a:solidFill>
                  <a:srgbClr val="FFFF00"/>
                </a:solidFill>
                <a:ea typeface="Times New Roman" pitchFamily="18" charset="0"/>
                <a:cs typeface="Arial" pitchFamily="34" charset="0"/>
              </a:rPr>
              <a:t>безопасности (0,95) -1,645</a:t>
            </a:r>
          </a:p>
          <a:p>
            <a:pPr lvl="0" algn="l" eaLnBrk="0" hangingPunct="0"/>
            <a:endParaRPr lang="ru-RU" sz="2000" dirty="0" smtClean="0">
              <a:solidFill>
                <a:srgbClr val="FFFF00"/>
              </a:solidFill>
              <a:ea typeface="Times New Roman" pitchFamily="18" charset="0"/>
            </a:endParaRPr>
          </a:p>
          <a:p>
            <a:pPr lvl="0" algn="l" eaLnBrk="0" hangingPunct="0"/>
            <a:r>
              <a:rPr lang="ru-RU" sz="2000" dirty="0" smtClean="0">
                <a:solidFill>
                  <a:schemeClr val="bg1"/>
                </a:solidFill>
                <a:ea typeface="Times New Roman" pitchFamily="18" charset="0"/>
                <a:cs typeface="Arial" pitchFamily="34" charset="0"/>
              </a:rPr>
              <a:t>Решение:</a:t>
            </a:r>
            <a:endParaRPr lang="ru-RU" sz="2000" dirty="0" smtClean="0">
              <a:solidFill>
                <a:schemeClr val="bg1"/>
              </a:solidFill>
              <a:ea typeface="Times New Roman" pitchFamily="18" charset="0"/>
            </a:endParaRPr>
          </a:p>
          <a:p>
            <a:pPr lvl="0" algn="l" eaLnBrk="0" hangingPunct="0"/>
            <a:r>
              <a:rPr lang="ru-RU" sz="2000" dirty="0" smtClean="0">
                <a:solidFill>
                  <a:schemeClr val="bg1"/>
                </a:solidFill>
                <a:ea typeface="Times New Roman" pitchFamily="18" charset="0"/>
                <a:cs typeface="Arial" pitchFamily="34" charset="0"/>
              </a:rPr>
              <a:t>Рассчитывается нетто-ставка </a:t>
            </a:r>
            <a:r>
              <a:rPr lang="ru-RU" sz="2000" i="1" dirty="0" smtClean="0">
                <a:solidFill>
                  <a:schemeClr val="bg1"/>
                </a:solidFill>
                <a:ea typeface="Times New Roman" pitchFamily="18" charset="0"/>
                <a:cs typeface="Arial" pitchFamily="34" charset="0"/>
              </a:rPr>
              <a:t>(</a:t>
            </a:r>
            <a:r>
              <a:rPr lang="ru-RU" sz="2000" i="1" dirty="0" err="1" smtClean="0">
                <a:solidFill>
                  <a:schemeClr val="bg1"/>
                </a:solidFill>
                <a:ea typeface="Times New Roman" pitchFamily="18" charset="0"/>
                <a:cs typeface="Arial" pitchFamily="34" charset="0"/>
              </a:rPr>
              <a:t>Тн</a:t>
            </a:r>
            <a:r>
              <a:rPr lang="ru-RU" sz="2000" i="1" dirty="0" smtClean="0">
                <a:solidFill>
                  <a:schemeClr val="bg1"/>
                </a:solidFill>
                <a:ea typeface="Times New Roman" pitchFamily="18" charset="0"/>
                <a:cs typeface="Arial" pitchFamily="34" charset="0"/>
              </a:rPr>
              <a:t>). </a:t>
            </a:r>
            <a:r>
              <a:rPr lang="ru-RU" sz="2000" dirty="0" smtClean="0">
                <a:solidFill>
                  <a:schemeClr val="bg1"/>
                </a:solidFill>
                <a:ea typeface="Times New Roman" pitchFamily="18" charset="0"/>
                <a:cs typeface="Arial" pitchFamily="34" charset="0"/>
              </a:rPr>
              <a:t>Она состоит из основной части </a:t>
            </a:r>
            <a:r>
              <a:rPr lang="ru-RU" sz="2000" i="1" dirty="0" smtClean="0">
                <a:solidFill>
                  <a:schemeClr val="bg1"/>
                </a:solidFill>
                <a:ea typeface="Times New Roman" pitchFamily="18" charset="0"/>
                <a:cs typeface="Arial" pitchFamily="34" charset="0"/>
              </a:rPr>
              <a:t>(То) </a:t>
            </a:r>
            <a:r>
              <a:rPr lang="ru-RU" sz="2000" dirty="0" smtClean="0">
                <a:solidFill>
                  <a:schemeClr val="bg1"/>
                </a:solidFill>
                <a:ea typeface="Times New Roman" pitchFamily="18" charset="0"/>
                <a:cs typeface="Arial" pitchFamily="34" charset="0"/>
              </a:rPr>
              <a:t>и рисковой надбавки</a:t>
            </a:r>
            <a:endParaRPr lang="ru-RU" sz="2000" dirty="0" smtClean="0">
              <a:solidFill>
                <a:schemeClr val="bg1"/>
              </a:solidFill>
              <a:ea typeface="Times New Roman" pitchFamily="18" charset="0"/>
            </a:endParaRPr>
          </a:p>
          <a:p>
            <a:pPr lvl="0" algn="l" eaLnBrk="0" hangingPunct="0"/>
            <a:r>
              <a:rPr lang="ru-RU" sz="2000" i="1" dirty="0" err="1" smtClean="0">
                <a:solidFill>
                  <a:schemeClr val="bg1"/>
                </a:solidFill>
                <a:ea typeface="Times New Roman" pitchFamily="18" charset="0"/>
                <a:cs typeface="Arial" pitchFamily="34" charset="0"/>
              </a:rPr>
              <a:t>Тн</a:t>
            </a:r>
            <a:r>
              <a:rPr lang="ru-RU" sz="2000" i="1" dirty="0" smtClean="0">
                <a:solidFill>
                  <a:schemeClr val="bg1"/>
                </a:solidFill>
                <a:ea typeface="Times New Roman" pitchFamily="18" charset="0"/>
                <a:cs typeface="Arial" pitchFamily="34" charset="0"/>
              </a:rPr>
              <a:t> = </a:t>
            </a:r>
            <a:r>
              <a:rPr lang="ru-RU" sz="2000" i="1" dirty="0" err="1" smtClean="0">
                <a:solidFill>
                  <a:schemeClr val="bg1"/>
                </a:solidFill>
                <a:ea typeface="Times New Roman" pitchFamily="18" charset="0"/>
                <a:cs typeface="Arial" pitchFamily="34" charset="0"/>
              </a:rPr>
              <a:t>То+</a:t>
            </a:r>
            <a:r>
              <a:rPr lang="ru-RU" sz="2000" i="1" dirty="0" smtClean="0">
                <a:solidFill>
                  <a:schemeClr val="bg1"/>
                </a:solidFill>
                <a:ea typeface="Times New Roman" pitchFamily="18" charset="0"/>
                <a:cs typeface="Arial" pitchFamily="34" charset="0"/>
              </a:rPr>
              <a:t> Тр.</a:t>
            </a:r>
            <a:endParaRPr lang="ru-RU" sz="2000" dirty="0" smtClean="0">
              <a:solidFill>
                <a:schemeClr val="bg1"/>
              </a:solidFill>
              <a:ea typeface="Times New Roman" pitchFamily="18" charset="0"/>
            </a:endParaRPr>
          </a:p>
          <a:p>
            <a:pPr lvl="0" algn="l" eaLnBrk="0" hangingPunct="0"/>
            <a:r>
              <a:rPr lang="ru-RU" sz="2000" b="1" dirty="0" smtClean="0">
                <a:solidFill>
                  <a:schemeClr val="bg1"/>
                </a:solidFill>
                <a:ea typeface="Times New Roman" pitchFamily="18" charset="0"/>
                <a:cs typeface="Arial" pitchFamily="34" charset="0"/>
              </a:rPr>
              <a:t>Основная часть нетто-ставки</a:t>
            </a:r>
            <a:r>
              <a:rPr lang="ru-RU" sz="2000" dirty="0" smtClean="0">
                <a:solidFill>
                  <a:schemeClr val="bg1"/>
                </a:solidFill>
                <a:ea typeface="Times New Roman" pitchFamily="18" charset="0"/>
                <a:cs typeface="Arial" pitchFamily="34" charset="0"/>
              </a:rPr>
              <a:t>:</a:t>
            </a:r>
            <a:endParaRPr lang="ru-RU" sz="2000" dirty="0" smtClean="0">
              <a:solidFill>
                <a:schemeClr val="bg1"/>
              </a:solidFill>
              <a:ea typeface="Times New Roman" pitchFamily="18" charset="0"/>
            </a:endParaRPr>
          </a:p>
          <a:p>
            <a:pPr lvl="0" algn="l" eaLnBrk="0" hangingPunct="0"/>
            <a:r>
              <a:rPr lang="ru-RU" sz="2000" i="1" dirty="0" smtClean="0">
                <a:solidFill>
                  <a:schemeClr val="bg1"/>
                </a:solidFill>
                <a:ea typeface="Times New Roman" pitchFamily="18" charset="0"/>
                <a:cs typeface="Arial" pitchFamily="34" charset="0"/>
              </a:rPr>
              <a:t>То</a:t>
            </a:r>
            <a:r>
              <a:rPr lang="ru-RU" sz="2000" dirty="0" smtClean="0">
                <a:solidFill>
                  <a:schemeClr val="bg1"/>
                </a:solidFill>
                <a:ea typeface="Times New Roman" pitchFamily="18" charset="0"/>
                <a:cs typeface="Arial" pitchFamily="34" charset="0"/>
              </a:rPr>
              <a:t> = 100* </a:t>
            </a:r>
            <a:r>
              <a:rPr lang="ru-RU" sz="2000" i="1" dirty="0" smtClean="0">
                <a:solidFill>
                  <a:schemeClr val="bg1"/>
                </a:solidFill>
                <a:ea typeface="Times New Roman" pitchFamily="18" charset="0"/>
                <a:cs typeface="Arial" pitchFamily="34" charset="0"/>
              </a:rPr>
              <a:t>45000/150000 *0,05</a:t>
            </a:r>
            <a:r>
              <a:rPr lang="ru-RU" sz="2000" dirty="0" smtClean="0">
                <a:solidFill>
                  <a:schemeClr val="bg1"/>
                </a:solidFill>
                <a:ea typeface="Times New Roman" pitchFamily="18" charset="0"/>
                <a:cs typeface="Arial" pitchFamily="34" charset="0"/>
              </a:rPr>
              <a:t>,</a:t>
            </a:r>
            <a:endParaRPr lang="ru-RU" sz="2000" dirty="0" smtClean="0">
              <a:solidFill>
                <a:schemeClr val="bg1"/>
              </a:solidFill>
              <a:ea typeface="Times New Roman" pitchFamily="18" charset="0"/>
            </a:endParaRPr>
          </a:p>
          <a:p>
            <a:pPr lvl="0" algn="l" eaLnBrk="0" hangingPunct="0"/>
            <a:r>
              <a:rPr lang="ru-RU" sz="2000" i="1" dirty="0" smtClean="0">
                <a:solidFill>
                  <a:schemeClr val="bg1"/>
                </a:solidFill>
                <a:ea typeface="Times New Roman" pitchFamily="18" charset="0"/>
                <a:cs typeface="Arial" pitchFamily="34" charset="0"/>
              </a:rPr>
              <a:t>То</a:t>
            </a:r>
            <a:r>
              <a:rPr lang="ru-RU" sz="2000" dirty="0" smtClean="0">
                <a:solidFill>
                  <a:schemeClr val="bg1"/>
                </a:solidFill>
                <a:ea typeface="Times New Roman" pitchFamily="18" charset="0"/>
                <a:cs typeface="Arial" pitchFamily="34" charset="0"/>
              </a:rPr>
              <a:t> = 600 (</a:t>
            </a:r>
            <a:r>
              <a:rPr lang="ru-RU" sz="2000" dirty="0" err="1" smtClean="0">
                <a:solidFill>
                  <a:schemeClr val="bg1"/>
                </a:solidFill>
                <a:ea typeface="Times New Roman" pitchFamily="18" charset="0"/>
                <a:cs typeface="Arial" pitchFamily="34" charset="0"/>
              </a:rPr>
              <a:t>тг</a:t>
            </a:r>
            <a:r>
              <a:rPr lang="ru-RU" sz="2000" dirty="0" smtClean="0">
                <a:solidFill>
                  <a:schemeClr val="bg1"/>
                </a:solidFill>
                <a:ea typeface="Times New Roman" pitchFamily="18" charset="0"/>
                <a:cs typeface="Arial" pitchFamily="34" charset="0"/>
              </a:rPr>
              <a:t>)</a:t>
            </a:r>
            <a:endParaRPr lang="ru-RU" sz="2000" dirty="0">
              <a:solidFill>
                <a:schemeClr val="bg1"/>
              </a:solidFill>
              <a:ea typeface="Times New Roman" pitchFamily="18" charset="0"/>
            </a:endParaRPr>
          </a:p>
        </p:txBody>
      </p:sp>
      <p:sp>
        <p:nvSpPr>
          <p:cNvPr id="9" name="Прямоугольник 8"/>
          <p:cNvSpPr/>
          <p:nvPr/>
        </p:nvSpPr>
        <p:spPr>
          <a:xfrm>
            <a:off x="179512" y="476672"/>
            <a:ext cx="7488832" cy="769441"/>
          </a:xfrm>
          <a:prstGeom prst="rect">
            <a:avLst/>
          </a:prstGeom>
        </p:spPr>
        <p:txBody>
          <a:bodyPr wrap="square">
            <a:spAutoFit/>
          </a:bodyPr>
          <a:lstStyle/>
          <a:p>
            <a:r>
              <a:rPr lang="ru-RU" sz="2200" b="1" dirty="0" smtClean="0"/>
              <a:t>Пример расчета </a:t>
            </a:r>
            <a:r>
              <a:rPr lang="ru-RU" sz="2200" b="1" dirty="0"/>
              <a:t>нетто и брутто ставок личного страхования</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764704"/>
            <a:ext cx="7704856" cy="4191000"/>
          </a:xfrm>
        </p:spPr>
        <p:txBody>
          <a:bodyPr/>
          <a:lstStyle/>
          <a:p>
            <a:pPr marL="0" lvl="0" indent="0" eaLnBrk="0" hangingPunct="0">
              <a:spcBef>
                <a:spcPct val="0"/>
              </a:spcBef>
              <a:buNone/>
            </a:pPr>
            <a:r>
              <a:rPr lang="ru-RU" sz="2400" dirty="0">
                <a:solidFill>
                  <a:schemeClr val="bg1"/>
                </a:solidFill>
                <a:latin typeface="+mn-lt"/>
                <a:ea typeface="Times New Roman" pitchFamily="18" charset="0"/>
                <a:cs typeface="Arial" pitchFamily="34" charset="0"/>
              </a:rPr>
              <a:t>Далее определяем рисковую надбавку определяется:</a:t>
            </a:r>
            <a:endParaRPr lang="ru-RU" sz="2400" dirty="0">
              <a:solidFill>
                <a:schemeClr val="bg1"/>
              </a:solidFill>
              <a:latin typeface="+mn-lt"/>
              <a:ea typeface="Times New Roman" pitchFamily="18" charset="0"/>
              <a:cs typeface="+mn-cs"/>
            </a:endParaRPr>
          </a:p>
          <a:p>
            <a:pPr marL="0" lvl="0" indent="0" eaLnBrk="0" hangingPunct="0">
              <a:spcBef>
                <a:spcPct val="0"/>
              </a:spcBef>
              <a:buNone/>
            </a:pPr>
            <a:r>
              <a:rPr lang="ru-RU" sz="2400" i="1" dirty="0" err="1">
                <a:solidFill>
                  <a:schemeClr val="bg1"/>
                </a:solidFill>
                <a:latin typeface="+mn-lt"/>
                <a:ea typeface="Times New Roman" pitchFamily="18" charset="0"/>
                <a:cs typeface="Arial" pitchFamily="34" charset="0"/>
              </a:rPr>
              <a:t>Тp</a:t>
            </a:r>
            <a:r>
              <a:rPr lang="ru-RU" sz="2400" i="1" dirty="0">
                <a:solidFill>
                  <a:schemeClr val="bg1"/>
                </a:solidFill>
                <a:latin typeface="+mn-lt"/>
                <a:ea typeface="Times New Roman" pitchFamily="18" charset="0"/>
                <a:cs typeface="Arial" pitchFamily="34" charset="0"/>
              </a:rPr>
              <a:t> </a:t>
            </a:r>
            <a:r>
              <a:rPr lang="ru-RU" sz="2400" dirty="0">
                <a:solidFill>
                  <a:schemeClr val="bg1"/>
                </a:solidFill>
                <a:latin typeface="+mn-lt"/>
                <a:ea typeface="Times New Roman" pitchFamily="18" charset="0"/>
                <a:cs typeface="Arial" pitchFamily="34" charset="0"/>
              </a:rPr>
              <a:t>= 1,2 * </a:t>
            </a:r>
            <a:r>
              <a:rPr lang="ru-RU" sz="2400" i="1" dirty="0">
                <a:solidFill>
                  <a:schemeClr val="bg1"/>
                </a:solidFill>
                <a:latin typeface="+mn-lt"/>
                <a:ea typeface="Times New Roman" pitchFamily="18" charset="0"/>
                <a:cs typeface="Arial" pitchFamily="34" charset="0"/>
              </a:rPr>
              <a:t>То* </a:t>
            </a:r>
            <a:r>
              <a:rPr lang="ru-RU" sz="2400" i="1" dirty="0" err="1">
                <a:solidFill>
                  <a:schemeClr val="bg1"/>
                </a:solidFill>
                <a:latin typeface="+mn-lt"/>
                <a:ea typeface="Times New Roman" pitchFamily="18" charset="0"/>
                <a:cs typeface="Arial" pitchFamily="34" charset="0"/>
              </a:rPr>
              <a:t>a</a:t>
            </a:r>
            <a:r>
              <a:rPr lang="ru-RU" sz="2400" i="1" dirty="0">
                <a:solidFill>
                  <a:schemeClr val="bg1"/>
                </a:solidFill>
                <a:latin typeface="+mn-lt"/>
                <a:ea typeface="Times New Roman" pitchFamily="18" charset="0"/>
                <a:cs typeface="Arial" pitchFamily="34" charset="0"/>
              </a:rPr>
              <a:t>(</a:t>
            </a:r>
            <a:r>
              <a:rPr lang="ru-RU" sz="2400" i="1" dirty="0" err="1">
                <a:solidFill>
                  <a:schemeClr val="bg1"/>
                </a:solidFill>
                <a:latin typeface="+mn-lt"/>
                <a:ea typeface="Times New Roman" pitchFamily="18" charset="0"/>
                <a:cs typeface="Arial" pitchFamily="34" charset="0"/>
              </a:rPr>
              <a:t>y</a:t>
            </a:r>
            <a:r>
              <a:rPr lang="ru-RU" sz="2400" i="1" dirty="0">
                <a:solidFill>
                  <a:schemeClr val="bg1"/>
                </a:solidFill>
                <a:latin typeface="+mn-lt"/>
                <a:ea typeface="Times New Roman" pitchFamily="18" charset="0"/>
                <a:cs typeface="Arial" pitchFamily="34" charset="0"/>
              </a:rPr>
              <a:t>)* </a:t>
            </a:r>
            <a:r>
              <a:rPr lang="ru-RU" sz="2400" dirty="0" err="1">
                <a:solidFill>
                  <a:schemeClr val="bg1"/>
                </a:solidFill>
                <a:latin typeface="+mn-lt"/>
                <a:ea typeface="Times New Roman" pitchFamily="18" charset="0"/>
                <a:cs typeface="Arial" pitchFamily="34" charset="0"/>
              </a:rPr>
              <a:t>v</a:t>
            </a:r>
            <a:r>
              <a:rPr lang="ru-RU" sz="2400" dirty="0">
                <a:solidFill>
                  <a:schemeClr val="bg1"/>
                </a:solidFill>
                <a:latin typeface="+mn-lt"/>
                <a:ea typeface="Times New Roman" pitchFamily="18" charset="0"/>
                <a:cs typeface="Arial" pitchFamily="34" charset="0"/>
              </a:rPr>
              <a:t> (1-</a:t>
            </a:r>
            <a:r>
              <a:rPr lang="ru-RU" sz="2400" i="1" dirty="0">
                <a:solidFill>
                  <a:schemeClr val="bg1"/>
                </a:solidFill>
                <a:latin typeface="+mn-lt"/>
                <a:ea typeface="Times New Roman" pitchFamily="18" charset="0"/>
                <a:cs typeface="Arial" pitchFamily="34" charset="0"/>
              </a:rPr>
              <a:t>P</a:t>
            </a:r>
            <a:r>
              <a:rPr lang="ru-RU" sz="2400" dirty="0">
                <a:solidFill>
                  <a:schemeClr val="bg1"/>
                </a:solidFill>
                <a:latin typeface="+mn-lt"/>
                <a:ea typeface="Times New Roman" pitchFamily="18" charset="0"/>
                <a:cs typeface="Arial" pitchFamily="34" charset="0"/>
              </a:rPr>
              <a:t>) /</a:t>
            </a:r>
            <a:r>
              <a:rPr lang="ru-RU" sz="2400" i="1" dirty="0" err="1">
                <a:solidFill>
                  <a:schemeClr val="bg1"/>
                </a:solidFill>
                <a:latin typeface="+mn-lt"/>
                <a:ea typeface="Times New Roman" pitchFamily="18" charset="0"/>
                <a:cs typeface="Arial" pitchFamily="34" charset="0"/>
              </a:rPr>
              <a:t>n</a:t>
            </a:r>
            <a:r>
              <a:rPr lang="ru-RU" sz="2400" i="1" dirty="0">
                <a:solidFill>
                  <a:schemeClr val="bg1"/>
                </a:solidFill>
                <a:latin typeface="+mn-lt"/>
                <a:ea typeface="Times New Roman" pitchFamily="18" charset="0"/>
                <a:cs typeface="Arial" pitchFamily="34" charset="0"/>
              </a:rPr>
              <a:t>*P</a:t>
            </a:r>
            <a:endParaRPr lang="ru-RU" sz="2400" dirty="0">
              <a:solidFill>
                <a:schemeClr val="bg1"/>
              </a:solidFill>
              <a:latin typeface="+mn-lt"/>
              <a:ea typeface="Times New Roman" pitchFamily="18" charset="0"/>
              <a:cs typeface="+mn-cs"/>
            </a:endParaRPr>
          </a:p>
          <a:p>
            <a:pPr marL="0" lvl="0" indent="0" eaLnBrk="0" hangingPunct="0">
              <a:spcBef>
                <a:spcPct val="0"/>
              </a:spcBef>
              <a:buNone/>
            </a:pPr>
            <a:r>
              <a:rPr lang="ru-RU" sz="2400" dirty="0">
                <a:solidFill>
                  <a:schemeClr val="bg1"/>
                </a:solidFill>
                <a:latin typeface="+mn-lt"/>
                <a:ea typeface="Times New Roman" pitchFamily="18" charset="0"/>
                <a:cs typeface="Arial" pitchFamily="34" charset="0"/>
              </a:rPr>
              <a:t>где </a:t>
            </a:r>
            <a:r>
              <a:rPr lang="ru-RU" sz="2400" i="1" dirty="0" err="1">
                <a:solidFill>
                  <a:schemeClr val="bg1"/>
                </a:solidFill>
                <a:latin typeface="+mn-lt"/>
                <a:ea typeface="Times New Roman" pitchFamily="18" charset="0"/>
                <a:cs typeface="Arial" pitchFamily="34" charset="0"/>
              </a:rPr>
              <a:t>a</a:t>
            </a:r>
            <a:r>
              <a:rPr lang="ru-RU" sz="2400" i="1" dirty="0">
                <a:solidFill>
                  <a:schemeClr val="bg1"/>
                </a:solidFill>
                <a:latin typeface="+mn-lt"/>
                <a:ea typeface="Times New Roman" pitchFamily="18" charset="0"/>
                <a:cs typeface="Arial" pitchFamily="34" charset="0"/>
              </a:rPr>
              <a:t>(</a:t>
            </a:r>
            <a:r>
              <a:rPr lang="ru-RU" sz="2400" i="1" dirty="0" err="1">
                <a:solidFill>
                  <a:schemeClr val="bg1"/>
                </a:solidFill>
                <a:latin typeface="+mn-lt"/>
                <a:ea typeface="Times New Roman" pitchFamily="18" charset="0"/>
                <a:cs typeface="Arial" pitchFamily="34" charset="0"/>
              </a:rPr>
              <a:t>y</a:t>
            </a:r>
            <a:r>
              <a:rPr lang="ru-RU" sz="2400" i="1" dirty="0">
                <a:solidFill>
                  <a:schemeClr val="bg1"/>
                </a:solidFill>
                <a:latin typeface="+mn-lt"/>
                <a:ea typeface="Times New Roman" pitchFamily="18" charset="0"/>
                <a:cs typeface="Arial" pitchFamily="34" charset="0"/>
              </a:rPr>
              <a:t>)</a:t>
            </a:r>
            <a:r>
              <a:rPr lang="ru-RU" sz="2400" dirty="0">
                <a:solidFill>
                  <a:schemeClr val="bg1"/>
                </a:solidFill>
                <a:latin typeface="+mn-lt"/>
                <a:ea typeface="Times New Roman" pitchFamily="18" charset="0"/>
                <a:cs typeface="Arial" pitchFamily="34" charset="0"/>
              </a:rPr>
              <a:t> - коэффициент, который зависит от гарантии безопасности </a:t>
            </a:r>
            <a:r>
              <a:rPr lang="ru-RU" sz="2400" dirty="0" err="1">
                <a:solidFill>
                  <a:schemeClr val="bg1"/>
                </a:solidFill>
                <a:latin typeface="+mn-lt"/>
                <a:ea typeface="Times New Roman" pitchFamily="18" charset="0"/>
                <a:cs typeface="Arial" pitchFamily="34" charset="0"/>
              </a:rPr>
              <a:t>у=</a:t>
            </a:r>
            <a:r>
              <a:rPr lang="ru-RU" sz="2400" dirty="0">
                <a:solidFill>
                  <a:schemeClr val="bg1"/>
                </a:solidFill>
                <a:latin typeface="+mn-lt"/>
                <a:ea typeface="Times New Roman" pitchFamily="18" charset="0"/>
                <a:cs typeface="Arial" pitchFamily="34" charset="0"/>
              </a:rPr>
              <a:t> 0.95</a:t>
            </a:r>
            <a:endParaRPr lang="ru-RU" sz="2400" dirty="0">
              <a:solidFill>
                <a:schemeClr val="bg1"/>
              </a:solidFill>
              <a:latin typeface="+mn-lt"/>
              <a:ea typeface="Times New Roman" pitchFamily="18" charset="0"/>
              <a:cs typeface="+mn-cs"/>
            </a:endParaRPr>
          </a:p>
          <a:p>
            <a:pPr marL="0" lvl="0" indent="0" eaLnBrk="0" hangingPunct="0">
              <a:spcBef>
                <a:spcPct val="0"/>
              </a:spcBef>
              <a:buNone/>
            </a:pPr>
            <a:r>
              <a:rPr lang="ru-RU" sz="2400" i="1" dirty="0" err="1">
                <a:solidFill>
                  <a:schemeClr val="bg1"/>
                </a:solidFill>
                <a:latin typeface="+mn-lt"/>
                <a:ea typeface="Times New Roman" pitchFamily="18" charset="0"/>
                <a:cs typeface="Arial" pitchFamily="34" charset="0"/>
              </a:rPr>
              <a:t>Тp</a:t>
            </a:r>
            <a:r>
              <a:rPr lang="ru-RU" sz="2400" i="1" dirty="0">
                <a:solidFill>
                  <a:schemeClr val="bg1"/>
                </a:solidFill>
                <a:latin typeface="+mn-lt"/>
                <a:ea typeface="Times New Roman" pitchFamily="18" charset="0"/>
                <a:cs typeface="Arial" pitchFamily="34" charset="0"/>
              </a:rPr>
              <a:t> </a:t>
            </a:r>
            <a:r>
              <a:rPr lang="ru-RU" sz="2400" dirty="0">
                <a:solidFill>
                  <a:schemeClr val="bg1"/>
                </a:solidFill>
                <a:latin typeface="+mn-lt"/>
                <a:ea typeface="Times New Roman" pitchFamily="18" charset="0"/>
                <a:cs typeface="Arial" pitchFamily="34" charset="0"/>
              </a:rPr>
              <a:t>= 1,2 * </a:t>
            </a:r>
            <a:r>
              <a:rPr lang="ru-RU" sz="2400" i="1" dirty="0">
                <a:solidFill>
                  <a:schemeClr val="bg1"/>
                </a:solidFill>
                <a:latin typeface="+mn-lt"/>
                <a:ea typeface="Times New Roman" pitchFamily="18" charset="0"/>
                <a:cs typeface="Arial" pitchFamily="34" charset="0"/>
              </a:rPr>
              <a:t>600* 1,645* </a:t>
            </a:r>
            <a:r>
              <a:rPr lang="ru-RU" sz="2400" dirty="0" err="1">
                <a:solidFill>
                  <a:schemeClr val="bg1"/>
                </a:solidFill>
                <a:latin typeface="+mn-lt"/>
                <a:ea typeface="Times New Roman" pitchFamily="18" charset="0"/>
                <a:cs typeface="Arial" pitchFamily="34" charset="0"/>
              </a:rPr>
              <a:t>v</a:t>
            </a:r>
            <a:r>
              <a:rPr lang="ru-RU" sz="2400" dirty="0">
                <a:solidFill>
                  <a:schemeClr val="bg1"/>
                </a:solidFill>
                <a:latin typeface="+mn-lt"/>
                <a:ea typeface="Times New Roman" pitchFamily="18" charset="0"/>
                <a:cs typeface="Arial" pitchFamily="34" charset="0"/>
              </a:rPr>
              <a:t> (1-</a:t>
            </a:r>
            <a:r>
              <a:rPr lang="ru-RU" sz="2400" i="1" dirty="0">
                <a:solidFill>
                  <a:schemeClr val="bg1"/>
                </a:solidFill>
                <a:latin typeface="+mn-lt"/>
                <a:ea typeface="Times New Roman" pitchFamily="18" charset="0"/>
                <a:cs typeface="Arial" pitchFamily="34" charset="0"/>
              </a:rPr>
              <a:t>0,05</a:t>
            </a:r>
            <a:r>
              <a:rPr lang="ru-RU" sz="2400" dirty="0">
                <a:solidFill>
                  <a:schemeClr val="bg1"/>
                </a:solidFill>
                <a:latin typeface="+mn-lt"/>
                <a:ea typeface="Times New Roman" pitchFamily="18" charset="0"/>
                <a:cs typeface="Arial" pitchFamily="34" charset="0"/>
              </a:rPr>
              <a:t>) /</a:t>
            </a:r>
            <a:r>
              <a:rPr lang="ru-RU" sz="2400" i="1" dirty="0">
                <a:solidFill>
                  <a:schemeClr val="bg1"/>
                </a:solidFill>
                <a:latin typeface="+mn-lt"/>
                <a:ea typeface="Times New Roman" pitchFamily="18" charset="0"/>
                <a:cs typeface="Arial" pitchFamily="34" charset="0"/>
              </a:rPr>
              <a:t>1200*0,05</a:t>
            </a:r>
            <a:endParaRPr lang="ru-RU" sz="2400" dirty="0">
              <a:solidFill>
                <a:schemeClr val="bg1"/>
              </a:solidFill>
              <a:latin typeface="+mn-lt"/>
              <a:ea typeface="Times New Roman" pitchFamily="18" charset="0"/>
              <a:cs typeface="+mn-cs"/>
            </a:endParaRPr>
          </a:p>
          <a:p>
            <a:pPr marL="0" lvl="0" indent="0" eaLnBrk="0" hangingPunct="0">
              <a:spcBef>
                <a:spcPct val="0"/>
              </a:spcBef>
              <a:buNone/>
            </a:pPr>
            <a:r>
              <a:rPr lang="ru-RU" sz="2400" i="1" dirty="0" err="1">
                <a:solidFill>
                  <a:schemeClr val="bg1"/>
                </a:solidFill>
                <a:latin typeface="+mn-lt"/>
                <a:ea typeface="Times New Roman" pitchFamily="18" charset="0"/>
                <a:cs typeface="Arial" pitchFamily="34" charset="0"/>
              </a:rPr>
              <a:t>Тp</a:t>
            </a:r>
            <a:r>
              <a:rPr lang="ru-RU" sz="2400" i="1" dirty="0">
                <a:solidFill>
                  <a:schemeClr val="bg1"/>
                </a:solidFill>
                <a:latin typeface="+mn-lt"/>
                <a:ea typeface="Times New Roman" pitchFamily="18" charset="0"/>
                <a:cs typeface="Arial" pitchFamily="34" charset="0"/>
              </a:rPr>
              <a:t> </a:t>
            </a:r>
            <a:r>
              <a:rPr lang="ru-RU" sz="2400" dirty="0">
                <a:solidFill>
                  <a:schemeClr val="bg1"/>
                </a:solidFill>
                <a:latin typeface="+mn-lt"/>
                <a:ea typeface="Times New Roman" pitchFamily="18" charset="0"/>
                <a:cs typeface="Arial" pitchFamily="34" charset="0"/>
              </a:rPr>
              <a:t>= 149,2</a:t>
            </a:r>
            <a:endParaRPr lang="ru-RU" sz="2400" dirty="0">
              <a:solidFill>
                <a:schemeClr val="bg1"/>
              </a:solidFill>
              <a:latin typeface="+mn-lt"/>
              <a:ea typeface="Times New Roman" pitchFamily="18" charset="0"/>
              <a:cs typeface="+mn-cs"/>
            </a:endParaRPr>
          </a:p>
          <a:p>
            <a:pPr marL="0" lvl="0" indent="0" eaLnBrk="0" hangingPunct="0">
              <a:spcBef>
                <a:spcPct val="0"/>
              </a:spcBef>
              <a:buNone/>
            </a:pPr>
            <a:r>
              <a:rPr lang="ru-RU" sz="2400" i="1" dirty="0">
                <a:solidFill>
                  <a:schemeClr val="bg1"/>
                </a:solidFill>
                <a:latin typeface="+mn-lt"/>
                <a:ea typeface="Times New Roman" pitchFamily="18" charset="0"/>
                <a:cs typeface="Arial" pitchFamily="34" charset="0"/>
              </a:rPr>
              <a:t>Таким образом нетто - ставка: </a:t>
            </a:r>
            <a:r>
              <a:rPr lang="ru-RU" sz="2400" i="1" dirty="0" err="1">
                <a:solidFill>
                  <a:schemeClr val="bg1"/>
                </a:solidFill>
                <a:latin typeface="+mn-lt"/>
                <a:ea typeface="Times New Roman" pitchFamily="18" charset="0"/>
                <a:cs typeface="Arial" pitchFamily="34" charset="0"/>
              </a:rPr>
              <a:t>Тн</a:t>
            </a:r>
            <a:r>
              <a:rPr lang="ru-RU" sz="2400" i="1" dirty="0">
                <a:solidFill>
                  <a:schemeClr val="bg1"/>
                </a:solidFill>
                <a:latin typeface="+mn-lt"/>
                <a:ea typeface="Times New Roman" pitchFamily="18" charset="0"/>
                <a:cs typeface="Arial" pitchFamily="34" charset="0"/>
              </a:rPr>
              <a:t> = </a:t>
            </a:r>
            <a:r>
              <a:rPr lang="ru-RU" sz="2400" i="1" dirty="0" err="1">
                <a:solidFill>
                  <a:schemeClr val="bg1"/>
                </a:solidFill>
                <a:latin typeface="+mn-lt"/>
                <a:ea typeface="Times New Roman" pitchFamily="18" charset="0"/>
                <a:cs typeface="Arial" pitchFamily="34" charset="0"/>
              </a:rPr>
              <a:t>То+</a:t>
            </a:r>
            <a:r>
              <a:rPr lang="ru-RU" sz="2400" i="1" dirty="0">
                <a:solidFill>
                  <a:schemeClr val="bg1"/>
                </a:solidFill>
                <a:latin typeface="+mn-lt"/>
                <a:ea typeface="Times New Roman" pitchFamily="18" charset="0"/>
                <a:cs typeface="Arial" pitchFamily="34" charset="0"/>
              </a:rPr>
              <a:t> Тр.</a:t>
            </a:r>
            <a:endParaRPr lang="ru-RU" sz="2400" dirty="0">
              <a:solidFill>
                <a:schemeClr val="bg1"/>
              </a:solidFill>
              <a:latin typeface="+mn-lt"/>
              <a:ea typeface="Times New Roman" pitchFamily="18" charset="0"/>
              <a:cs typeface="+mn-cs"/>
            </a:endParaRPr>
          </a:p>
          <a:p>
            <a:pPr marL="0" lvl="0" indent="0" eaLnBrk="0" hangingPunct="0">
              <a:spcBef>
                <a:spcPct val="0"/>
              </a:spcBef>
              <a:buNone/>
            </a:pPr>
            <a:r>
              <a:rPr lang="ru-RU" sz="2400" i="1" dirty="0" err="1">
                <a:solidFill>
                  <a:schemeClr val="bg1"/>
                </a:solidFill>
                <a:latin typeface="+mn-lt"/>
                <a:ea typeface="Times New Roman" pitchFamily="18" charset="0"/>
                <a:cs typeface="Arial" pitchFamily="34" charset="0"/>
              </a:rPr>
              <a:t>Тн</a:t>
            </a:r>
            <a:r>
              <a:rPr lang="ru-RU" sz="2400" i="1" dirty="0">
                <a:solidFill>
                  <a:schemeClr val="bg1"/>
                </a:solidFill>
                <a:latin typeface="+mn-lt"/>
                <a:ea typeface="Times New Roman" pitchFamily="18" charset="0"/>
                <a:cs typeface="Arial" pitchFamily="34" charset="0"/>
              </a:rPr>
              <a:t> =</a:t>
            </a:r>
            <a:r>
              <a:rPr lang="ru-RU" sz="2400" dirty="0">
                <a:solidFill>
                  <a:schemeClr val="bg1"/>
                </a:solidFill>
                <a:latin typeface="+mn-lt"/>
                <a:ea typeface="Times New Roman" pitchFamily="18" charset="0"/>
                <a:cs typeface="Arial" pitchFamily="34" charset="0"/>
              </a:rPr>
              <a:t>600+149,2=749,2 </a:t>
            </a:r>
            <a:r>
              <a:rPr lang="ru-RU" sz="2400" dirty="0" smtClean="0">
                <a:solidFill>
                  <a:schemeClr val="bg1"/>
                </a:solidFill>
                <a:latin typeface="+mn-lt"/>
                <a:ea typeface="Times New Roman" pitchFamily="18" charset="0"/>
                <a:cs typeface="Arial" pitchFamily="34" charset="0"/>
              </a:rPr>
              <a:t>(</a:t>
            </a:r>
            <a:r>
              <a:rPr lang="ru-RU" sz="2400" dirty="0" err="1" smtClean="0">
                <a:solidFill>
                  <a:schemeClr val="bg1"/>
                </a:solidFill>
                <a:ea typeface="Times New Roman" pitchFamily="18" charset="0"/>
                <a:cs typeface="Arial" pitchFamily="34" charset="0"/>
              </a:rPr>
              <a:t>тг</a:t>
            </a:r>
            <a:r>
              <a:rPr lang="ru-RU" sz="2400" dirty="0" smtClean="0">
                <a:solidFill>
                  <a:schemeClr val="bg1"/>
                </a:solidFill>
                <a:latin typeface="+mn-lt"/>
                <a:ea typeface="Times New Roman" pitchFamily="18" charset="0"/>
                <a:cs typeface="Arial" pitchFamily="34" charset="0"/>
              </a:rPr>
              <a:t>.)</a:t>
            </a:r>
          </a:p>
          <a:p>
            <a:pPr marL="0" lvl="0" indent="0" eaLnBrk="0" hangingPunct="0">
              <a:spcBef>
                <a:spcPct val="0"/>
              </a:spcBef>
              <a:buNone/>
            </a:pPr>
            <a:endParaRPr lang="ru-RU" sz="2400" dirty="0">
              <a:solidFill>
                <a:schemeClr val="bg1"/>
              </a:solidFill>
              <a:latin typeface="+mn-lt"/>
              <a:ea typeface="Times New Roman" pitchFamily="18" charset="0"/>
              <a:cs typeface="+mn-cs"/>
            </a:endParaRPr>
          </a:p>
          <a:p>
            <a:pPr marL="0" lvl="0" indent="0" eaLnBrk="0" hangingPunct="0">
              <a:spcBef>
                <a:spcPct val="0"/>
              </a:spcBef>
              <a:buNone/>
            </a:pPr>
            <a:r>
              <a:rPr lang="ru-RU" sz="2400" dirty="0">
                <a:solidFill>
                  <a:schemeClr val="bg1"/>
                </a:solidFill>
                <a:latin typeface="+mn-lt"/>
                <a:ea typeface="Times New Roman" pitchFamily="18" charset="0"/>
                <a:cs typeface="Arial" pitchFamily="34" charset="0"/>
              </a:rPr>
              <a:t>Брутто-ставка </a:t>
            </a:r>
            <a:r>
              <a:rPr lang="ru-RU" sz="2400" i="1" dirty="0">
                <a:solidFill>
                  <a:schemeClr val="bg1"/>
                </a:solidFill>
                <a:latin typeface="+mn-lt"/>
                <a:ea typeface="Times New Roman" pitchFamily="18" charset="0"/>
                <a:cs typeface="Arial" pitchFamily="34" charset="0"/>
              </a:rPr>
              <a:t>(Тб) </a:t>
            </a:r>
            <a:r>
              <a:rPr lang="ru-RU" sz="2400" dirty="0">
                <a:solidFill>
                  <a:schemeClr val="bg1"/>
                </a:solidFill>
                <a:latin typeface="+mn-lt"/>
                <a:ea typeface="Times New Roman" pitchFamily="18" charset="0"/>
                <a:cs typeface="Arial" pitchFamily="34" charset="0"/>
              </a:rPr>
              <a:t>рассчитывается по формуле:</a:t>
            </a:r>
            <a:endParaRPr lang="ru-RU" sz="2400" dirty="0">
              <a:solidFill>
                <a:schemeClr val="bg1"/>
              </a:solidFill>
              <a:latin typeface="+mn-lt"/>
              <a:ea typeface="Times New Roman" pitchFamily="18" charset="0"/>
              <a:cs typeface="+mn-cs"/>
            </a:endParaRPr>
          </a:p>
          <a:p>
            <a:pPr marL="0" lvl="0" indent="0" eaLnBrk="0" hangingPunct="0">
              <a:spcBef>
                <a:spcPct val="0"/>
              </a:spcBef>
              <a:buNone/>
            </a:pPr>
            <a:r>
              <a:rPr lang="ru-RU" sz="2400" i="1" dirty="0">
                <a:solidFill>
                  <a:schemeClr val="bg1"/>
                </a:solidFill>
                <a:latin typeface="+mn-lt"/>
                <a:ea typeface="Times New Roman" pitchFamily="18" charset="0"/>
                <a:cs typeface="Arial" pitchFamily="34" charset="0"/>
              </a:rPr>
              <a:t>Тб = </a:t>
            </a:r>
            <a:r>
              <a:rPr lang="ru-RU" sz="2400" i="1" dirty="0" err="1">
                <a:solidFill>
                  <a:schemeClr val="bg1"/>
                </a:solidFill>
                <a:latin typeface="+mn-lt"/>
                <a:ea typeface="Times New Roman" pitchFamily="18" charset="0"/>
                <a:cs typeface="Arial" pitchFamily="34" charset="0"/>
              </a:rPr>
              <a:t>Тн</a:t>
            </a:r>
            <a:r>
              <a:rPr lang="ru-RU" sz="2400" i="1" dirty="0">
                <a:solidFill>
                  <a:schemeClr val="bg1"/>
                </a:solidFill>
                <a:latin typeface="+mn-lt"/>
                <a:ea typeface="Times New Roman" pitchFamily="18" charset="0"/>
                <a:cs typeface="Arial" pitchFamily="34" charset="0"/>
              </a:rPr>
              <a:t>*100/ (100 - </a:t>
            </a:r>
            <a:r>
              <a:rPr lang="ru-RU" sz="2400" i="1" dirty="0" err="1">
                <a:solidFill>
                  <a:schemeClr val="bg1"/>
                </a:solidFill>
                <a:latin typeface="+mn-lt"/>
                <a:ea typeface="Times New Roman" pitchFamily="18" charset="0"/>
                <a:cs typeface="Arial" pitchFamily="34" charset="0"/>
              </a:rPr>
              <a:t>f</a:t>
            </a:r>
            <a:r>
              <a:rPr lang="ru-RU" sz="2400" i="1" dirty="0">
                <a:solidFill>
                  <a:schemeClr val="bg1"/>
                </a:solidFill>
                <a:latin typeface="+mn-lt"/>
                <a:ea typeface="Times New Roman" pitchFamily="18" charset="0"/>
                <a:cs typeface="Arial" pitchFamily="34" charset="0"/>
              </a:rPr>
              <a:t>)</a:t>
            </a:r>
            <a:endParaRPr lang="ru-RU" sz="2400" dirty="0">
              <a:solidFill>
                <a:schemeClr val="bg1"/>
              </a:solidFill>
              <a:latin typeface="+mn-lt"/>
              <a:ea typeface="+mn-ea"/>
              <a:cs typeface="+mn-cs"/>
            </a:endParaRPr>
          </a:p>
          <a:p>
            <a:pPr>
              <a:buNone/>
            </a:pPr>
            <a:endParaRPr lang="ru-RU" sz="2400" dirty="0"/>
          </a:p>
        </p:txBody>
      </p:sp>
      <p:sp>
        <p:nvSpPr>
          <p:cNvPr id="188419" name="Rectangle 3"/>
          <p:cNvSpPr>
            <a:spLocks noChangeArrowheads="1"/>
          </p:cNvSpPr>
          <p:nvPr/>
        </p:nvSpPr>
        <p:spPr bwMode="auto">
          <a:xfrm>
            <a:off x="683568" y="5508231"/>
            <a:ext cx="3816424" cy="769441"/>
          </a:xfrm>
          <a:prstGeom prst="rect">
            <a:avLst/>
          </a:prstGeom>
          <a:solidFill>
            <a:srgbClr val="FFFFFF">
              <a:alpha val="14999"/>
            </a:srgbClr>
          </a:solid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Тб = </a:t>
            </a:r>
            <a:r>
              <a:rPr kumimoji="0" lang="ru-RU" sz="22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749,2*100/ (100 - 22)</a:t>
            </a:r>
            <a:endParaRPr kumimoji="0" lang="ru-RU" sz="2200" b="0" i="0" u="none" strike="noStrike" cap="none" normalizeH="0" baseline="0" dirty="0" smtClean="0">
              <a:ln>
                <a:noFill/>
              </a:ln>
              <a:solidFill>
                <a:srgbClr val="FFFF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Тб =</a:t>
            </a:r>
            <a:r>
              <a:rPr kumimoji="0" lang="ru-RU" sz="22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960,47 (</a:t>
            </a:r>
            <a:r>
              <a:rPr kumimoji="0" lang="ru-RU" sz="22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тг</a:t>
            </a:r>
            <a:r>
              <a:rPr kumimoji="0" lang="ru-RU" sz="22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t>
            </a:r>
            <a:endParaRPr kumimoji="0" lang="ru-RU" sz="2200" b="0" i="0" u="none" strike="noStrike" cap="none" normalizeH="0" baseline="0" dirty="0" smtClean="0">
              <a:ln>
                <a:noFill/>
              </a:ln>
              <a:solidFill>
                <a:srgbClr val="FFFF00"/>
              </a:solidFill>
              <a:effectLst/>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712968" cy="5675784"/>
          </a:xfrm>
        </p:spPr>
        <p:txBody>
          <a:bodyPr/>
          <a:lstStyle/>
          <a:p>
            <a:pPr>
              <a:buNone/>
            </a:pPr>
            <a:r>
              <a:rPr lang="ru-RU" sz="1700" dirty="0">
                <a:solidFill>
                  <a:schemeClr val="tx1"/>
                </a:solidFill>
                <a:latin typeface="+mn-lt"/>
                <a:ea typeface="+mn-ea"/>
                <a:cs typeface="+mn-cs"/>
              </a:rPr>
              <a:t>В личном страховании процедура </a:t>
            </a:r>
            <a:r>
              <a:rPr lang="ru-RU" sz="1700" u="sng" dirty="0" err="1">
                <a:solidFill>
                  <a:schemeClr val="tx1"/>
                </a:solidFill>
                <a:latin typeface="+mn-lt"/>
                <a:ea typeface="+mn-ea"/>
                <a:cs typeface="+mn-cs"/>
                <a:hlinkClick r:id="rId2" tooltip="Андеррайтинг"/>
              </a:rPr>
              <a:t>андеррайтинга</a:t>
            </a:r>
            <a:r>
              <a:rPr lang="ru-RU" sz="1700" dirty="0">
                <a:solidFill>
                  <a:schemeClr val="tx1"/>
                </a:solidFill>
                <a:latin typeface="+mn-lt"/>
                <a:ea typeface="+mn-ea"/>
                <a:cs typeface="+mn-cs"/>
              </a:rPr>
              <a:t> включает в себя две части: медицинский и финансовый </a:t>
            </a:r>
            <a:r>
              <a:rPr lang="ru-RU" sz="1700" dirty="0" err="1">
                <a:solidFill>
                  <a:schemeClr val="tx1"/>
                </a:solidFill>
                <a:latin typeface="+mn-lt"/>
                <a:ea typeface="+mn-ea"/>
                <a:cs typeface="+mn-cs"/>
              </a:rPr>
              <a:t>андеррайтинг</a:t>
            </a:r>
            <a:r>
              <a:rPr lang="ru-RU" sz="1700" dirty="0">
                <a:solidFill>
                  <a:schemeClr val="tx1"/>
                </a:solidFill>
                <a:latin typeface="+mn-lt"/>
                <a:ea typeface="+mn-ea"/>
                <a:cs typeface="+mn-cs"/>
              </a:rPr>
              <a:t>.</a:t>
            </a:r>
          </a:p>
          <a:p>
            <a:pPr>
              <a:buNone/>
            </a:pPr>
            <a:r>
              <a:rPr lang="ru-RU" sz="1700" dirty="0">
                <a:solidFill>
                  <a:schemeClr val="tx1"/>
                </a:solidFill>
                <a:latin typeface="+mn-lt"/>
                <a:ea typeface="+mn-ea"/>
                <a:cs typeface="+mn-cs"/>
              </a:rPr>
              <a:t>Основным источником информации о риске выступает заявление о страховании, заполняемое страхователем. Заявление содержит анкету, включающую в себя декларацию о состоянии здоровья (страхователя) застрахованного.</a:t>
            </a:r>
          </a:p>
          <a:p>
            <a:pPr>
              <a:buNone/>
            </a:pPr>
            <a:r>
              <a:rPr lang="ru-RU" sz="1700" dirty="0">
                <a:solidFill>
                  <a:schemeClr val="tx1"/>
                </a:solidFill>
                <a:latin typeface="+mn-lt"/>
                <a:ea typeface="+mn-ea"/>
                <a:cs typeface="+mn-cs"/>
              </a:rPr>
              <a:t>Риски личного страхования имеют определенную специфику, поэтому страхователь зачастую непреднамеренно искажает данные о своем здоровье. </a:t>
            </a:r>
            <a:r>
              <a:rPr lang="ru-RU" sz="1700" b="1" dirty="0">
                <a:solidFill>
                  <a:srgbClr val="FFFF00"/>
                </a:solidFill>
                <a:latin typeface="+mn-lt"/>
                <a:ea typeface="+mn-ea"/>
                <a:cs typeface="+mn-cs"/>
              </a:rPr>
              <a:t>Цель андеррайтера</a:t>
            </a:r>
            <a:r>
              <a:rPr lang="ru-RU" sz="1700" dirty="0">
                <a:solidFill>
                  <a:schemeClr val="tx1"/>
                </a:solidFill>
                <a:latin typeface="+mn-lt"/>
                <a:ea typeface="+mn-ea"/>
                <a:cs typeface="+mn-cs"/>
              </a:rPr>
              <a:t> — выявить намеренные и непреднамеренные факты, искажающие описание риска.</a:t>
            </a:r>
          </a:p>
          <a:p>
            <a:pPr>
              <a:buNone/>
            </a:pPr>
            <a:r>
              <a:rPr lang="ru-RU" sz="1700" b="1" dirty="0" smtClean="0">
                <a:solidFill>
                  <a:srgbClr val="FFFF00"/>
                </a:solidFill>
                <a:latin typeface="+mn-lt"/>
                <a:ea typeface="+mn-ea"/>
                <a:cs typeface="+mn-cs"/>
              </a:rPr>
              <a:t>При проведении коллективного страхования процедура </a:t>
            </a:r>
            <a:r>
              <a:rPr lang="ru-RU" sz="1700" b="1" dirty="0" err="1" smtClean="0">
                <a:solidFill>
                  <a:srgbClr val="FFFF00"/>
                </a:solidFill>
                <a:latin typeface="+mn-lt"/>
                <a:ea typeface="+mn-ea"/>
                <a:cs typeface="+mn-cs"/>
              </a:rPr>
              <a:t>андеррайтинга</a:t>
            </a:r>
            <a:r>
              <a:rPr lang="ru-RU" sz="1700" b="1" dirty="0" smtClean="0">
                <a:solidFill>
                  <a:srgbClr val="FFFF00"/>
                </a:solidFill>
                <a:latin typeface="+mn-lt"/>
                <a:ea typeface="+mn-ea"/>
                <a:cs typeface="+mn-cs"/>
              </a:rPr>
              <a:t> будет более упрощенной</a:t>
            </a:r>
            <a:r>
              <a:rPr lang="ru-RU" sz="1700" dirty="0" smtClean="0">
                <a:solidFill>
                  <a:schemeClr val="tx1"/>
                </a:solidFill>
                <a:latin typeface="+mn-lt"/>
                <a:ea typeface="+mn-ea"/>
                <a:cs typeface="+mn-cs"/>
              </a:rPr>
              <a:t>, так как в этом случае оценивать индивидуальный риск не целесообразно (так называемая </a:t>
            </a:r>
            <a:r>
              <a:rPr lang="ru-RU" sz="1700" dirty="0" err="1" smtClean="0">
                <a:solidFill>
                  <a:schemeClr val="tx1"/>
                </a:solidFill>
                <a:latin typeface="+mn-lt"/>
                <a:ea typeface="+mn-ea"/>
                <a:cs typeface="+mn-cs"/>
              </a:rPr>
              <a:t>безосмотровая</a:t>
            </a:r>
            <a:r>
              <a:rPr lang="ru-RU" sz="1700" dirty="0" smtClean="0">
                <a:solidFill>
                  <a:schemeClr val="tx1"/>
                </a:solidFill>
                <a:latin typeface="+mn-lt"/>
                <a:ea typeface="+mn-ea"/>
                <a:cs typeface="+mn-cs"/>
              </a:rPr>
              <a:t> схема). При определении вероятности наступления страхового события за основу принимается фактор возраста застрахованного. В зависимости от возраста застрахованного к среднему страховому тарифу применяется возрастной коэффициент. В остальном же применяются усредненные величины. Поэтому коллективное личное страхование сопровождается меньшими затратами на </a:t>
            </a:r>
            <a:r>
              <a:rPr lang="ru-RU" sz="1700" dirty="0" err="1" smtClean="0">
                <a:solidFill>
                  <a:schemeClr val="tx1"/>
                </a:solidFill>
                <a:latin typeface="+mn-lt"/>
                <a:ea typeface="+mn-ea"/>
                <a:cs typeface="+mn-cs"/>
              </a:rPr>
              <a:t>андеррайтинг</a:t>
            </a:r>
            <a:r>
              <a:rPr lang="ru-RU" sz="1700" dirty="0" smtClean="0">
                <a:solidFill>
                  <a:schemeClr val="tx1"/>
                </a:solidFill>
                <a:latin typeface="+mn-lt"/>
                <a:ea typeface="+mn-ea"/>
                <a:cs typeface="+mn-cs"/>
              </a:rPr>
              <a:t> по сравнению с индивидуальным.</a:t>
            </a:r>
          </a:p>
          <a:p>
            <a:pPr>
              <a:buNone/>
            </a:pPr>
            <a:r>
              <a:rPr lang="ru-RU" sz="1700" dirty="0" smtClean="0">
                <a:solidFill>
                  <a:srgbClr val="FFFF00"/>
                </a:solidFill>
                <a:latin typeface="+mn-lt"/>
                <a:ea typeface="+mn-ea"/>
                <a:cs typeface="+mn-cs"/>
              </a:rPr>
              <a:t>При индивидуальном страховании </a:t>
            </a:r>
            <a:r>
              <a:rPr lang="ru-RU" sz="1700" dirty="0" err="1" smtClean="0">
                <a:solidFill>
                  <a:srgbClr val="FFFF00"/>
                </a:solidFill>
                <a:latin typeface="+mn-lt"/>
                <a:ea typeface="+mn-ea"/>
                <a:cs typeface="+mn-cs"/>
              </a:rPr>
              <a:t>андеррайтинг</a:t>
            </a:r>
            <a:r>
              <a:rPr lang="ru-RU" sz="1700" dirty="0" smtClean="0">
                <a:solidFill>
                  <a:srgbClr val="FFFF00"/>
                </a:solidFill>
                <a:latin typeface="+mn-lt"/>
                <a:ea typeface="+mn-ea"/>
                <a:cs typeface="+mn-cs"/>
              </a:rPr>
              <a:t> </a:t>
            </a:r>
            <a:r>
              <a:rPr lang="ru-RU" sz="1700" dirty="0" smtClean="0">
                <a:solidFill>
                  <a:schemeClr val="tx1"/>
                </a:solidFill>
                <a:latin typeface="+mn-lt"/>
                <a:ea typeface="+mn-ea"/>
                <a:cs typeface="+mn-cs"/>
              </a:rPr>
              <a:t>является более тщательной и трудоемкой процедурой, особенно если полис представляет собой комбинацию нескольких рисков (например, страхование жизни и здоровья). Индивидуальное страхование предусматривает дифференциацию страховых тарифов в зависимости от степени риска.</a:t>
            </a:r>
          </a:p>
          <a:p>
            <a:pPr>
              <a:buNone/>
            </a:pPr>
            <a:endParaRPr lang="ru-RU"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76672"/>
            <a:ext cx="8604448" cy="5832648"/>
          </a:xfrm>
        </p:spPr>
        <p:txBody>
          <a:bodyPr/>
          <a:lstStyle/>
          <a:p>
            <a:pPr>
              <a:buNone/>
            </a:pPr>
            <a:r>
              <a:rPr lang="ru-RU" sz="1900" b="1" dirty="0">
                <a:solidFill>
                  <a:schemeClr val="tx1"/>
                </a:solidFill>
                <a:latin typeface="+mn-lt"/>
                <a:ea typeface="+mn-ea"/>
                <a:cs typeface="+mn-cs"/>
              </a:rPr>
              <a:t>Подробный медицинский </a:t>
            </a:r>
            <a:r>
              <a:rPr lang="ru-RU" sz="1900" b="1" dirty="0" err="1">
                <a:solidFill>
                  <a:schemeClr val="tx1"/>
                </a:solidFill>
                <a:latin typeface="+mn-lt"/>
                <a:ea typeface="+mn-ea"/>
                <a:cs typeface="+mn-cs"/>
              </a:rPr>
              <a:t>андеррайтинг</a:t>
            </a:r>
            <a:r>
              <a:rPr lang="ru-RU" sz="1900" dirty="0">
                <a:solidFill>
                  <a:schemeClr val="tx1"/>
                </a:solidFill>
                <a:latin typeface="+mn-lt"/>
                <a:ea typeface="+mn-ea"/>
                <a:cs typeface="+mn-cs"/>
              </a:rPr>
              <a:t> увеличивает расходы страховой организации, поскольку медицинская экспертиза </a:t>
            </a:r>
            <a:r>
              <a:rPr lang="ru-RU" sz="1900" b="1" dirty="0">
                <a:solidFill>
                  <a:schemeClr val="tx1"/>
                </a:solidFill>
                <a:latin typeface="+mn-lt"/>
                <a:ea typeface="+mn-ea"/>
                <a:cs typeface="+mn-cs"/>
              </a:rPr>
              <a:t>проводится за счет страховщика</a:t>
            </a:r>
            <a:r>
              <a:rPr lang="ru-RU" sz="1900" dirty="0">
                <a:solidFill>
                  <a:schemeClr val="tx1"/>
                </a:solidFill>
                <a:latin typeface="+mn-lt"/>
                <a:ea typeface="+mn-ea"/>
                <a:cs typeface="+mn-cs"/>
              </a:rPr>
              <a:t>. Однако для принятия окончательного решения о степени риска подобная информация зачастую необходима.</a:t>
            </a:r>
          </a:p>
          <a:p>
            <a:pPr>
              <a:buNone/>
            </a:pPr>
            <a:r>
              <a:rPr lang="ru-RU" sz="1900" dirty="0">
                <a:solidFill>
                  <a:schemeClr val="tx1"/>
                </a:solidFill>
                <a:latin typeface="+mn-lt"/>
                <a:ea typeface="+mn-ea"/>
                <a:cs typeface="+mn-cs"/>
              </a:rPr>
              <a:t>На основании данных медицинского </a:t>
            </a:r>
            <a:r>
              <a:rPr lang="ru-RU" sz="1900" dirty="0" err="1">
                <a:solidFill>
                  <a:schemeClr val="tx1"/>
                </a:solidFill>
                <a:latin typeface="+mn-lt"/>
                <a:ea typeface="+mn-ea"/>
                <a:cs typeface="+mn-cs"/>
              </a:rPr>
              <a:t>андеррайтинга</a:t>
            </a:r>
            <a:r>
              <a:rPr lang="ru-RU" sz="1900" dirty="0">
                <a:solidFill>
                  <a:schemeClr val="tx1"/>
                </a:solidFill>
                <a:latin typeface="+mn-lt"/>
                <a:ea typeface="+mn-ea"/>
                <a:cs typeface="+mn-cs"/>
              </a:rPr>
              <a:t> страховщик принимает решение о сроках, условиях страхования, а также производит расчет страховой премии. Этот этап носит название финансового </a:t>
            </a:r>
            <a:r>
              <a:rPr lang="ru-RU" sz="1900" dirty="0" err="1">
                <a:solidFill>
                  <a:schemeClr val="tx1"/>
                </a:solidFill>
                <a:latin typeface="+mn-lt"/>
                <a:ea typeface="+mn-ea"/>
                <a:cs typeface="+mn-cs"/>
              </a:rPr>
              <a:t>андеррайтинга</a:t>
            </a:r>
            <a:r>
              <a:rPr lang="ru-RU" sz="1900" dirty="0">
                <a:solidFill>
                  <a:schemeClr val="tx1"/>
                </a:solidFill>
                <a:latin typeface="+mn-lt"/>
                <a:ea typeface="+mn-ea"/>
                <a:cs typeface="+mn-cs"/>
              </a:rPr>
              <a:t>.</a:t>
            </a:r>
          </a:p>
          <a:p>
            <a:pPr>
              <a:buNone/>
            </a:pPr>
            <a:r>
              <a:rPr lang="ru-RU" sz="1900" dirty="0">
                <a:solidFill>
                  <a:schemeClr val="tx1"/>
                </a:solidFill>
                <a:latin typeface="+mn-lt"/>
                <a:ea typeface="+mn-ea"/>
                <a:cs typeface="+mn-cs"/>
              </a:rPr>
              <a:t>Расчет индивидуальных страховых премий для каждого страхователя не оправдывает себя, так как это чрезвычайно трудоемкая процедура, требующая больших затрат. Более того, определение вероятности наступления страхового события для каждого страхователя не представляется возможным.</a:t>
            </a:r>
          </a:p>
          <a:p>
            <a:pPr>
              <a:buNone/>
            </a:pPr>
            <a:r>
              <a:rPr lang="ru-RU" sz="1900" dirty="0">
                <a:solidFill>
                  <a:schemeClr val="tx1"/>
                </a:solidFill>
                <a:latin typeface="+mn-lt"/>
                <a:ea typeface="+mn-ea"/>
                <a:cs typeface="+mn-cs"/>
              </a:rPr>
              <a:t>Наиболее оптимальным вариантом является подразделение всех потенциальных страхователей на группы, для каждой из которых разрабатывается сетка тарифных ставок. По данным медицинского </a:t>
            </a:r>
            <a:r>
              <a:rPr lang="ru-RU" sz="1900" dirty="0" err="1">
                <a:solidFill>
                  <a:schemeClr val="tx1"/>
                </a:solidFill>
                <a:latin typeface="+mn-lt"/>
                <a:ea typeface="+mn-ea"/>
                <a:cs typeface="+mn-cs"/>
              </a:rPr>
              <a:t>андеррайтинга</a:t>
            </a:r>
            <a:r>
              <a:rPr lang="ru-RU" sz="1900" dirty="0">
                <a:solidFill>
                  <a:schemeClr val="tx1"/>
                </a:solidFill>
                <a:latin typeface="+mn-lt"/>
                <a:ea typeface="+mn-ea"/>
                <a:cs typeface="+mn-cs"/>
              </a:rPr>
              <a:t> страховщик относит страхователя к той или иной группе и в соответствии с группировкой принимает решение о размере премии.</a:t>
            </a:r>
          </a:p>
          <a:p>
            <a:pPr>
              <a:buNone/>
            </a:pPr>
            <a:endParaRPr lang="ru-RU"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764704"/>
            <a:ext cx="7920880" cy="4191000"/>
          </a:xfrm>
        </p:spPr>
        <p:txBody>
          <a:bodyPr/>
          <a:lstStyle/>
          <a:p>
            <a:pPr>
              <a:buNone/>
            </a:pPr>
            <a:r>
              <a:rPr lang="ru-RU" sz="2100" b="1" dirty="0">
                <a:solidFill>
                  <a:srgbClr val="FFFF00"/>
                </a:solidFill>
                <a:latin typeface="+mn-lt"/>
                <a:ea typeface="+mn-ea"/>
                <a:cs typeface="+mn-cs"/>
              </a:rPr>
              <a:t>Возможно подразделение страхователей на три группы в зависимости от состояния их здоровья на момент заключения договора страхования:</a:t>
            </a:r>
            <a:endParaRPr lang="ru-RU" sz="2100" dirty="0">
              <a:solidFill>
                <a:srgbClr val="FFFF00"/>
              </a:solidFill>
              <a:latin typeface="+mn-lt"/>
              <a:ea typeface="+mn-ea"/>
              <a:cs typeface="+mn-cs"/>
            </a:endParaRPr>
          </a:p>
          <a:p>
            <a:pPr lvl="0"/>
            <a:r>
              <a:rPr lang="ru-RU" sz="2100" dirty="0">
                <a:solidFill>
                  <a:schemeClr val="tx1"/>
                </a:solidFill>
                <a:latin typeface="+mn-lt"/>
                <a:ea typeface="+mn-ea"/>
                <a:cs typeface="+mn-cs"/>
              </a:rPr>
              <a:t>страхователи, для которых риск ниже средней величины;</a:t>
            </a:r>
          </a:p>
          <a:p>
            <a:pPr lvl="0"/>
            <a:r>
              <a:rPr lang="ru-RU" sz="2100" dirty="0">
                <a:solidFill>
                  <a:schemeClr val="tx1"/>
                </a:solidFill>
                <a:latin typeface="+mn-lt"/>
                <a:ea typeface="+mn-ea"/>
                <a:cs typeface="+mn-cs"/>
              </a:rPr>
              <a:t>страхователи, для которых риск имеет стандартную (среднюю) величину;</a:t>
            </a:r>
          </a:p>
          <a:p>
            <a:pPr lvl="0"/>
            <a:r>
              <a:rPr lang="ru-RU" sz="2100" dirty="0">
                <a:solidFill>
                  <a:schemeClr val="tx1"/>
                </a:solidFill>
                <a:latin typeface="+mn-lt"/>
                <a:ea typeface="+mn-ea"/>
                <a:cs typeface="+mn-cs"/>
              </a:rPr>
              <a:t>страхователи, для которых риск выше среднего</a:t>
            </a:r>
            <a:r>
              <a:rPr lang="ru-RU" sz="2100" dirty="0" smtClean="0">
                <a:solidFill>
                  <a:schemeClr val="tx1"/>
                </a:solidFill>
                <a:latin typeface="+mn-lt"/>
                <a:ea typeface="+mn-ea"/>
                <a:cs typeface="+mn-cs"/>
              </a:rPr>
              <a:t>.</a:t>
            </a:r>
          </a:p>
          <a:p>
            <a:pPr lvl="0">
              <a:buNone/>
            </a:pPr>
            <a:endParaRPr lang="ru-RU" sz="2100" dirty="0">
              <a:solidFill>
                <a:schemeClr val="tx1"/>
              </a:solidFill>
              <a:latin typeface="+mn-lt"/>
              <a:ea typeface="+mn-ea"/>
              <a:cs typeface="+mn-cs"/>
            </a:endParaRPr>
          </a:p>
          <a:p>
            <a:pPr>
              <a:buNone/>
            </a:pPr>
            <a:r>
              <a:rPr lang="ru-RU" sz="2100" dirty="0">
                <a:solidFill>
                  <a:schemeClr val="tx1"/>
                </a:solidFill>
                <a:latin typeface="+mn-lt"/>
                <a:ea typeface="+mn-ea"/>
                <a:cs typeface="+mn-cs"/>
              </a:rPr>
              <a:t>При этом за стандартный риск принимается величина, в среднем характеризующая показатели здоровья в данном регионе.</a:t>
            </a:r>
          </a:p>
          <a:p>
            <a:pPr>
              <a:buNone/>
            </a:pPr>
            <a:r>
              <a:rPr lang="ru-RU" sz="2100" dirty="0">
                <a:solidFill>
                  <a:schemeClr val="tx1"/>
                </a:solidFill>
                <a:latin typeface="+mn-lt"/>
                <a:ea typeface="+mn-ea"/>
                <a:cs typeface="+mn-cs"/>
              </a:rPr>
              <a:t>При оценке риска необходимо учитывать географические факторы, так как для каждого региона характерны свои наиболее часто встречающиеся заболевания и, соответственно, степень конкретного риска.</a:t>
            </a:r>
          </a:p>
          <a:p>
            <a:pPr>
              <a:buNone/>
            </a:pPr>
            <a:endParaRPr lang="ru-RU" sz="2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315200" cy="715962"/>
          </a:xfrm>
        </p:spPr>
        <p:txBody>
          <a:bodyPr/>
          <a:lstStyle/>
          <a:p>
            <a:r>
              <a:rPr lang="ru-RU" sz="2000" dirty="0">
                <a:solidFill>
                  <a:srgbClr val="FFFF00"/>
                </a:solidFill>
                <a:latin typeface="+mj-lt"/>
                <a:ea typeface="+mj-ea"/>
                <a:cs typeface="+mj-cs"/>
              </a:rPr>
              <a:t>Роль личного страхования в жизни общества</a:t>
            </a:r>
            <a:r>
              <a:rPr lang="ru-RU" dirty="0">
                <a:solidFill>
                  <a:schemeClr val="tx1"/>
                </a:solidFill>
                <a:latin typeface="+mj-lt"/>
                <a:ea typeface="+mj-ea"/>
                <a:cs typeface="+mj-cs"/>
              </a:rPr>
              <a:t/>
            </a:r>
            <a:br>
              <a:rPr lang="ru-RU" dirty="0">
                <a:solidFill>
                  <a:schemeClr val="tx1"/>
                </a:solidFill>
                <a:latin typeface="+mj-lt"/>
                <a:ea typeface="+mj-ea"/>
                <a:cs typeface="+mj-cs"/>
              </a:rPr>
            </a:br>
            <a:endParaRPr lang="ru-RU" dirty="0"/>
          </a:p>
        </p:txBody>
      </p:sp>
      <p:sp>
        <p:nvSpPr>
          <p:cNvPr id="3" name="Содержимое 2"/>
          <p:cNvSpPr>
            <a:spLocks noGrp="1"/>
          </p:cNvSpPr>
          <p:nvPr>
            <p:ph idx="1"/>
          </p:nvPr>
        </p:nvSpPr>
        <p:spPr>
          <a:xfrm>
            <a:off x="323528" y="1052736"/>
            <a:ext cx="8280920" cy="5184576"/>
          </a:xfrm>
        </p:spPr>
        <p:txBody>
          <a:bodyPr/>
          <a:lstStyle/>
          <a:p>
            <a:pPr>
              <a:buNone/>
            </a:pPr>
            <a:r>
              <a:rPr lang="ru-RU" sz="1900" dirty="0" smtClean="0">
                <a:solidFill>
                  <a:schemeClr val="tx1"/>
                </a:solidFill>
                <a:latin typeface="+mn-lt"/>
                <a:ea typeface="+mn-ea"/>
                <a:cs typeface="+mn-cs"/>
              </a:rPr>
              <a:t>Страхование</a:t>
            </a:r>
            <a:r>
              <a:rPr lang="ru-RU" sz="1900" dirty="0">
                <a:solidFill>
                  <a:schemeClr val="tx1"/>
                </a:solidFill>
                <a:latin typeface="+mn-lt"/>
                <a:ea typeface="+mn-ea"/>
                <a:cs typeface="+mn-cs"/>
              </a:rPr>
              <a:t>, и особенно страхование жизни, в современном обществе играет большую роль в функционировании экономики и поддержке жизненного уровня населения. Поэтому в странах Западной Европы, США и Японии страхование жизни - самый популярный вид страхования, его доля на рынке - от 60% до 80</a:t>
            </a:r>
            <a:r>
              <a:rPr lang="ru-RU" sz="1900" dirty="0" smtClean="0">
                <a:solidFill>
                  <a:schemeClr val="tx1"/>
                </a:solidFill>
                <a:latin typeface="+mn-lt"/>
                <a:ea typeface="+mn-ea"/>
                <a:cs typeface="+mn-cs"/>
              </a:rPr>
              <a:t>%. </a:t>
            </a:r>
          </a:p>
          <a:p>
            <a:pPr>
              <a:buNone/>
            </a:pPr>
            <a:r>
              <a:rPr lang="ru-RU" sz="1900" dirty="0">
                <a:solidFill>
                  <a:schemeClr val="tx1"/>
                </a:solidFill>
                <a:latin typeface="+mn-lt"/>
                <a:ea typeface="+mn-ea"/>
                <a:cs typeface="+mn-cs"/>
              </a:rPr>
              <a:t>Экономическая роль личного страхования заключается в том, что страховые выплаты по договорам личного страхования уменьшают расходную часть государственного бюджета на социальные программы, а денежные средства, аккумулируемые страховыми компаниями, могут стать источником значительных долгосрочных инвестиций в экономику государства. В Казахстане это имеет особое значение в связи с кризисом пенсионной системы и неблагоприятными демографическими тенденциями. В условиях дефицита инвестиционных ресурсов привлечение с помощью страховых технологий сбережений населения может стать существенным элементом государственной финансовой политики и способствовать снижению внешних заимствований.</a:t>
            </a:r>
          </a:p>
          <a:p>
            <a:pPr>
              <a:buNone/>
            </a:pPr>
            <a:endParaRPr lang="ru-RU"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315200" cy="715962"/>
          </a:xfrm>
        </p:spPr>
        <p:txBody>
          <a:bodyPr/>
          <a:lstStyle/>
          <a:p>
            <a:r>
              <a:rPr lang="ru-RU" sz="2000" dirty="0">
                <a:solidFill>
                  <a:srgbClr val="FFFF00"/>
                </a:solidFill>
                <a:latin typeface="+mj-lt"/>
                <a:ea typeface="+mj-ea"/>
                <a:cs typeface="+mj-cs"/>
              </a:rPr>
              <a:t>Проблемы развития сферы личного страхования в РК и пути их </a:t>
            </a:r>
            <a:r>
              <a:rPr lang="ru-RU" sz="2000" dirty="0" smtClean="0">
                <a:solidFill>
                  <a:srgbClr val="FFFF00"/>
                </a:solidFill>
                <a:latin typeface="+mj-lt"/>
                <a:ea typeface="+mj-ea"/>
                <a:cs typeface="+mj-cs"/>
              </a:rPr>
              <a:t>решения</a:t>
            </a:r>
            <a:endParaRPr lang="ru-RU" sz="1900" dirty="0">
              <a:solidFill>
                <a:srgbClr val="FFFF00"/>
              </a:solidFill>
            </a:endParaRPr>
          </a:p>
        </p:txBody>
      </p:sp>
      <p:sp>
        <p:nvSpPr>
          <p:cNvPr id="3" name="Содержимое 2"/>
          <p:cNvSpPr>
            <a:spLocks noGrp="1"/>
          </p:cNvSpPr>
          <p:nvPr>
            <p:ph idx="1"/>
          </p:nvPr>
        </p:nvSpPr>
        <p:spPr>
          <a:xfrm>
            <a:off x="395536" y="1484784"/>
            <a:ext cx="8352928" cy="4191000"/>
          </a:xfrm>
        </p:spPr>
        <p:txBody>
          <a:bodyPr/>
          <a:lstStyle/>
          <a:p>
            <a:pPr>
              <a:buNone/>
            </a:pPr>
            <a:r>
              <a:rPr lang="ru-RU" sz="1800" dirty="0">
                <a:solidFill>
                  <a:schemeClr val="tx1"/>
                </a:solidFill>
                <a:latin typeface="+mn-lt"/>
                <a:ea typeface="+mn-ea"/>
                <a:cs typeface="+mn-cs"/>
              </a:rPr>
              <a:t>В Казахстане существует ряд проблем, препятствующих развитию данной отрасли. Сложности с развитием страхования жизни объясняются тем, что в казахстанской практике оно часто используется как способ оптимизации налоговой нагрузки на предприятия и слабо связано с реальной защитой интересов страхователей. </a:t>
            </a:r>
            <a:br>
              <a:rPr lang="ru-RU" sz="1800" dirty="0">
                <a:solidFill>
                  <a:schemeClr val="tx1"/>
                </a:solidFill>
                <a:latin typeface="+mn-lt"/>
                <a:ea typeface="+mn-ea"/>
                <a:cs typeface="+mn-cs"/>
              </a:rPr>
            </a:br>
            <a:r>
              <a:rPr lang="ru-RU" sz="1800" dirty="0">
                <a:solidFill>
                  <a:schemeClr val="tx1"/>
                </a:solidFill>
                <a:latin typeface="+mn-lt"/>
                <a:ea typeface="+mn-ea"/>
                <a:cs typeface="+mn-cs"/>
              </a:rPr>
              <a:t>Для быстрого развития этого вида страхования необходимо наличие как минимум двух условий: нужно поддерживать долгосрочную надежность и устойчивость финансовой системы в целом, что обеспечит сохранность вложений; доходность накопительного страхования должна быть сравнима с другими инвестиционными инструментами при сопоставимом уровне риска (например, банковский депозит).</a:t>
            </a:r>
            <a:br>
              <a:rPr lang="ru-RU" sz="1800" dirty="0">
                <a:solidFill>
                  <a:schemeClr val="tx1"/>
                </a:solidFill>
                <a:latin typeface="+mn-lt"/>
                <a:ea typeface="+mn-ea"/>
                <a:cs typeface="+mn-cs"/>
              </a:rPr>
            </a:br>
            <a:r>
              <a:rPr lang="ru-RU" sz="1800" dirty="0">
                <a:solidFill>
                  <a:schemeClr val="tx1"/>
                </a:solidFill>
                <a:latin typeface="+mn-lt"/>
                <a:ea typeface="+mn-ea"/>
                <a:cs typeface="+mn-cs"/>
              </a:rPr>
              <a:t/>
            </a:r>
            <a:br>
              <a:rPr lang="ru-RU" sz="1800" dirty="0">
                <a:solidFill>
                  <a:schemeClr val="tx1"/>
                </a:solidFill>
                <a:latin typeface="+mn-lt"/>
                <a:ea typeface="+mn-ea"/>
                <a:cs typeface="+mn-cs"/>
              </a:rPr>
            </a:br>
            <a:r>
              <a:rPr lang="ru-RU" sz="1800" dirty="0">
                <a:solidFill>
                  <a:schemeClr val="tx1"/>
                </a:solidFill>
                <a:latin typeface="+mn-lt"/>
                <a:ea typeface="+mn-ea"/>
                <a:cs typeface="+mn-cs"/>
              </a:rPr>
              <a:t>Одна из основных проблем в развитии страхования жизни - слабые стимулы к накоплению, в том числе и налогового характера. Сегодня налоговое законодательство устанавливает практически запретительные барьеры на пути развития данного вида страхования. </a:t>
            </a:r>
            <a:endParaRPr lang="ru-RU"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8136904" cy="5184576"/>
          </a:xfrm>
        </p:spPr>
        <p:txBody>
          <a:bodyPr/>
          <a:lstStyle/>
          <a:p>
            <a:pPr>
              <a:buNone/>
            </a:pPr>
            <a:r>
              <a:rPr lang="ru-RU" sz="1800" dirty="0">
                <a:solidFill>
                  <a:schemeClr val="tx1"/>
                </a:solidFill>
                <a:latin typeface="+mn-lt"/>
                <a:ea typeface="+mn-ea"/>
                <a:cs typeface="+mn-cs"/>
              </a:rPr>
              <a:t>Например, накопительное страхование за счет средств работодателя облагается: во-первых, единым социальным налогом, во-вторых, подоходным налогом на страховые взносы (также на выплаты, если они производятся), в-третьих, налогом на прибыль, если сумма взносов превышает 12% от суммы расходов на оплату </a:t>
            </a:r>
            <a:r>
              <a:rPr lang="ru-RU" sz="1800" dirty="0" smtClean="0">
                <a:solidFill>
                  <a:schemeClr val="tx1"/>
                </a:solidFill>
                <a:latin typeface="+mn-lt"/>
                <a:ea typeface="+mn-ea"/>
                <a:cs typeface="+mn-cs"/>
              </a:rPr>
              <a:t>труда. </a:t>
            </a:r>
            <a:r>
              <a:rPr lang="ru-RU" sz="1800" dirty="0">
                <a:solidFill>
                  <a:schemeClr val="tx1"/>
                </a:solidFill>
                <a:latin typeface="+mn-lt"/>
                <a:ea typeface="+mn-ea"/>
                <a:cs typeface="+mn-cs"/>
              </a:rPr>
              <a:t>Кроме того, приемлемая доходность инвестиций может быть обеспечена только при длительных сроках действия договоров - от 10 лет и более. Однако такие договоры не пользуются у страхователей спросом из-за высокой рискованности долгосрочных вложений.</a:t>
            </a:r>
            <a:br>
              <a:rPr lang="ru-RU" sz="1800" dirty="0">
                <a:solidFill>
                  <a:schemeClr val="tx1"/>
                </a:solidFill>
                <a:latin typeface="+mn-lt"/>
                <a:ea typeface="+mn-ea"/>
                <a:cs typeface="+mn-cs"/>
              </a:rPr>
            </a:br>
            <a:r>
              <a:rPr lang="ru-RU" sz="1800" dirty="0">
                <a:solidFill>
                  <a:schemeClr val="tx1"/>
                </a:solidFill>
                <a:latin typeface="+mn-lt"/>
                <a:ea typeface="+mn-ea"/>
                <a:cs typeface="+mn-cs"/>
              </a:rPr>
              <a:t/>
            </a:r>
            <a:br>
              <a:rPr lang="ru-RU" sz="1800" dirty="0">
                <a:solidFill>
                  <a:schemeClr val="tx1"/>
                </a:solidFill>
                <a:latin typeface="+mn-lt"/>
                <a:ea typeface="+mn-ea"/>
                <a:cs typeface="+mn-cs"/>
              </a:rPr>
            </a:br>
            <a:r>
              <a:rPr lang="ru-RU" sz="1800" dirty="0">
                <a:solidFill>
                  <a:schemeClr val="tx1"/>
                </a:solidFill>
                <a:latin typeface="+mn-lt"/>
                <a:ea typeface="+mn-ea"/>
                <a:cs typeface="+mn-cs"/>
              </a:rPr>
              <a:t>Таким образом, можно сделать вывод, что основными факторами, способствующими развитию системы страхования вообще и личного в частности, являются: наличие страхового интереса, платежеспособного спроса, эффективных каналов продаж, благоприятного налогового климата, политической и экономической стабильности, доверия населения к власти и финансово-экономическим институтам, формирование рыночного отношения к вопросам социальной защиты.</a:t>
            </a:r>
          </a:p>
          <a:p>
            <a:pPr>
              <a:buNone/>
            </a:pPr>
            <a:endParaRPr lang="ru-RU"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907704" y="404664"/>
            <a:ext cx="6934200" cy="4267200"/>
          </a:xfrm>
        </p:spPr>
        <p:txBody>
          <a:bodyPr/>
          <a:lstStyle/>
          <a:p>
            <a:pPr>
              <a:buNone/>
            </a:pPr>
            <a:r>
              <a:rPr lang="ru-RU" sz="1800" dirty="0" smtClean="0">
                <a:solidFill>
                  <a:schemeClr val="bg2"/>
                </a:solidFill>
                <a:latin typeface="+mn-lt"/>
                <a:ea typeface="+mn-ea"/>
                <a:cs typeface="+mn-cs"/>
              </a:rPr>
              <a:t>      При </a:t>
            </a:r>
            <a:r>
              <a:rPr lang="ru-RU" sz="1800" dirty="0">
                <a:solidFill>
                  <a:schemeClr val="bg2"/>
                </a:solidFill>
                <a:latin typeface="+mn-lt"/>
                <a:ea typeface="+mn-ea"/>
                <a:cs typeface="+mn-cs"/>
              </a:rPr>
              <a:t>личном страховании не происходит возмещения материального ущерба, как в имущественном страховании, а оказывается денежная помощь гражданам или их семьям в связи с утратой здоровья застрахованным лицом или наступлением смерти </a:t>
            </a:r>
            <a:r>
              <a:rPr lang="ru-RU" sz="1800" dirty="0" smtClean="0">
                <a:solidFill>
                  <a:schemeClr val="bg2"/>
                </a:solidFill>
                <a:latin typeface="+mn-lt"/>
                <a:ea typeface="+mn-ea"/>
                <a:cs typeface="+mn-cs"/>
              </a:rPr>
              <a:t>члена</a:t>
            </a:r>
            <a:r>
              <a:rPr lang="ru-RU" sz="1800" dirty="0">
                <a:solidFill>
                  <a:schemeClr val="bg2"/>
                </a:solidFill>
                <a:latin typeface="+mn-lt"/>
                <a:ea typeface="+mn-ea"/>
                <a:cs typeface="+mn-cs"/>
              </a:rPr>
              <a:t> семьи.</a:t>
            </a:r>
          </a:p>
          <a:p>
            <a:pPr>
              <a:buNone/>
            </a:pPr>
            <a:endParaRPr lang="ru-RU" sz="1800" dirty="0">
              <a:solidFill>
                <a:schemeClr val="bg2"/>
              </a:solidFill>
              <a:latin typeface="+mn-lt"/>
              <a:ea typeface="+mn-ea"/>
              <a:cs typeface="+mn-cs"/>
            </a:endParaRPr>
          </a:p>
          <a:p>
            <a:pPr>
              <a:buNone/>
            </a:pPr>
            <a:r>
              <a:rPr lang="ru-RU" sz="1800" dirty="0" smtClean="0">
                <a:solidFill>
                  <a:schemeClr val="bg2"/>
                </a:solidFill>
                <a:latin typeface="+mn-lt"/>
                <a:ea typeface="+mn-ea"/>
                <a:cs typeface="+mn-cs"/>
              </a:rPr>
              <a:t>      Поэтому </a:t>
            </a:r>
            <a:r>
              <a:rPr lang="ru-RU" sz="1800" dirty="0">
                <a:solidFill>
                  <a:schemeClr val="bg2"/>
                </a:solidFill>
                <a:latin typeface="+mn-lt"/>
                <a:ea typeface="+mn-ea"/>
                <a:cs typeface="+mn-cs"/>
              </a:rPr>
              <a:t>при страховом случае с имуществом выплата называется возмещением, а при страховом случае с личностью - </a:t>
            </a:r>
            <a:r>
              <a:rPr lang="ru-RU" sz="1800" b="1" dirty="0">
                <a:solidFill>
                  <a:schemeClr val="bg2"/>
                </a:solidFill>
                <a:latin typeface="+mn-lt"/>
                <a:ea typeface="+mn-ea"/>
                <a:cs typeface="+mn-cs"/>
              </a:rPr>
              <a:t>обеспечением</a:t>
            </a:r>
            <a:r>
              <a:rPr lang="ru-RU" sz="1800" b="1" dirty="0" smtClean="0">
                <a:solidFill>
                  <a:schemeClr val="bg2"/>
                </a:solidFill>
                <a:latin typeface="+mn-lt"/>
                <a:ea typeface="+mn-ea"/>
                <a:cs typeface="+mn-cs"/>
              </a:rPr>
              <a:t>.</a:t>
            </a:r>
          </a:p>
          <a:p>
            <a:pPr>
              <a:buNone/>
            </a:pPr>
            <a:endParaRPr lang="ru-RU" sz="1800" b="1" dirty="0">
              <a:solidFill>
                <a:schemeClr val="bg2"/>
              </a:solidFill>
              <a:latin typeface="+mn-lt"/>
              <a:ea typeface="+mn-ea"/>
              <a:cs typeface="+mn-cs"/>
            </a:endParaRPr>
          </a:p>
          <a:p>
            <a:pPr algn="just">
              <a:buNone/>
            </a:pPr>
            <a:r>
              <a:rPr lang="ru-RU" sz="1800" dirty="0" smtClean="0">
                <a:solidFill>
                  <a:schemeClr val="bg2"/>
                </a:solidFill>
                <a:latin typeface="+mn-lt"/>
                <a:ea typeface="+mn-ea"/>
                <a:cs typeface="+mn-cs"/>
              </a:rPr>
              <a:t>     Жизнь </a:t>
            </a:r>
            <a:r>
              <a:rPr lang="ru-RU" sz="1800" dirty="0">
                <a:solidFill>
                  <a:schemeClr val="bg2"/>
                </a:solidFill>
                <a:latin typeface="+mn-lt"/>
                <a:ea typeface="+mn-ea"/>
                <a:cs typeface="+mn-cs"/>
              </a:rPr>
              <a:t>или смерть как форма существования не может быть объективно оценена. </a:t>
            </a:r>
            <a:endParaRPr lang="ru-RU" sz="1800" dirty="0" smtClean="0">
              <a:solidFill>
                <a:schemeClr val="bg2"/>
              </a:solidFill>
              <a:latin typeface="+mn-lt"/>
              <a:ea typeface="+mn-ea"/>
              <a:cs typeface="+mn-cs"/>
            </a:endParaRPr>
          </a:p>
          <a:p>
            <a:pPr algn="just">
              <a:buNone/>
            </a:pPr>
            <a:r>
              <a:rPr lang="ru-RU" sz="1800" dirty="0" smtClean="0">
                <a:solidFill>
                  <a:schemeClr val="bg2"/>
                </a:solidFill>
                <a:latin typeface="+mn-lt"/>
                <a:ea typeface="+mn-ea"/>
                <a:cs typeface="+mn-cs"/>
              </a:rPr>
              <a:t>       Застрахованный может</a:t>
            </a:r>
          </a:p>
          <a:p>
            <a:pPr algn="just">
              <a:buNone/>
            </a:pPr>
            <a:r>
              <a:rPr lang="ru-RU" sz="1800" dirty="0" smtClean="0">
                <a:solidFill>
                  <a:schemeClr val="bg2"/>
                </a:solidFill>
                <a:latin typeface="+mn-lt"/>
                <a:ea typeface="+mn-ea"/>
                <a:cs typeface="+mn-cs"/>
              </a:rPr>
              <a:t>       </a:t>
            </a:r>
            <a:r>
              <a:rPr lang="ru-RU" sz="1800" dirty="0">
                <a:solidFill>
                  <a:schemeClr val="bg2"/>
                </a:solidFill>
                <a:latin typeface="+mn-lt"/>
                <a:ea typeface="+mn-ea"/>
                <a:cs typeface="+mn-cs"/>
              </a:rPr>
              <a:t>лишь попытаться </a:t>
            </a:r>
            <a:endParaRPr lang="ru-RU" sz="1800" dirty="0" smtClean="0">
              <a:solidFill>
                <a:schemeClr val="bg2"/>
              </a:solidFill>
              <a:latin typeface="+mn-lt"/>
              <a:ea typeface="+mn-ea"/>
              <a:cs typeface="+mn-cs"/>
            </a:endParaRPr>
          </a:p>
          <a:p>
            <a:pPr algn="just">
              <a:buNone/>
            </a:pPr>
            <a:r>
              <a:rPr lang="ru-RU" sz="1800" dirty="0" smtClean="0">
                <a:solidFill>
                  <a:schemeClr val="bg2"/>
                </a:solidFill>
                <a:latin typeface="+mn-lt"/>
                <a:ea typeface="+mn-ea"/>
                <a:cs typeface="+mn-cs"/>
              </a:rPr>
              <a:t>       предотвратить те</a:t>
            </a:r>
          </a:p>
          <a:p>
            <a:pPr algn="just">
              <a:buNone/>
            </a:pPr>
            <a:r>
              <a:rPr lang="ru-RU" sz="1800" dirty="0" smtClean="0">
                <a:solidFill>
                  <a:schemeClr val="bg2"/>
                </a:solidFill>
                <a:latin typeface="+mn-lt"/>
                <a:ea typeface="+mn-ea"/>
                <a:cs typeface="+mn-cs"/>
              </a:rPr>
              <a:t>       материальные </a:t>
            </a:r>
          </a:p>
          <a:p>
            <a:pPr algn="just">
              <a:buNone/>
            </a:pPr>
            <a:r>
              <a:rPr lang="ru-RU" sz="1800" dirty="0" smtClean="0">
                <a:solidFill>
                  <a:schemeClr val="bg2"/>
                </a:solidFill>
                <a:latin typeface="+mn-lt"/>
                <a:ea typeface="+mn-ea"/>
                <a:cs typeface="+mn-cs"/>
              </a:rPr>
              <a:t>       трудности</a:t>
            </a:r>
            <a:r>
              <a:rPr lang="ru-RU" sz="1800" dirty="0">
                <a:solidFill>
                  <a:schemeClr val="bg2"/>
                </a:solidFill>
                <a:latin typeface="+mn-lt"/>
                <a:ea typeface="+mn-ea"/>
                <a:cs typeface="+mn-cs"/>
              </a:rPr>
              <a:t>, с </a:t>
            </a:r>
            <a:r>
              <a:rPr lang="ru-RU" sz="1800" dirty="0" smtClean="0">
                <a:solidFill>
                  <a:schemeClr val="bg2"/>
                </a:solidFill>
                <a:latin typeface="+mn-lt"/>
                <a:ea typeface="+mn-ea"/>
                <a:cs typeface="+mn-cs"/>
              </a:rPr>
              <a:t>которыми</a:t>
            </a:r>
          </a:p>
          <a:p>
            <a:pPr algn="just">
              <a:buNone/>
            </a:pPr>
            <a:r>
              <a:rPr lang="ru-RU" sz="1800" dirty="0" smtClean="0">
                <a:solidFill>
                  <a:schemeClr val="bg2"/>
                </a:solidFill>
                <a:latin typeface="+mn-lt"/>
                <a:ea typeface="+mn-ea"/>
                <a:cs typeface="+mn-cs"/>
              </a:rPr>
              <a:t>       сталкивается </a:t>
            </a:r>
            <a:r>
              <a:rPr lang="ru-RU" sz="1800" dirty="0">
                <a:solidFill>
                  <a:schemeClr val="bg2"/>
                </a:solidFill>
                <a:latin typeface="+mn-lt"/>
                <a:ea typeface="+mn-ea"/>
                <a:cs typeface="+mn-cs"/>
              </a:rPr>
              <a:t>в </a:t>
            </a:r>
            <a:r>
              <a:rPr lang="ru-RU" sz="1800" dirty="0" smtClean="0">
                <a:solidFill>
                  <a:schemeClr val="bg2"/>
                </a:solidFill>
                <a:latin typeface="+mn-lt"/>
                <a:ea typeface="+mn-ea"/>
                <a:cs typeface="+mn-cs"/>
              </a:rPr>
              <a:t>случае</a:t>
            </a:r>
          </a:p>
          <a:p>
            <a:pPr algn="just">
              <a:buNone/>
            </a:pPr>
            <a:r>
              <a:rPr lang="ru-RU" sz="1800" dirty="0" smtClean="0">
                <a:solidFill>
                  <a:schemeClr val="bg2"/>
                </a:solidFill>
                <a:latin typeface="+mn-lt"/>
                <a:ea typeface="+mn-ea"/>
                <a:cs typeface="+mn-cs"/>
              </a:rPr>
              <a:t>       смерти </a:t>
            </a:r>
            <a:r>
              <a:rPr lang="ru-RU" sz="1800" dirty="0">
                <a:solidFill>
                  <a:schemeClr val="bg2"/>
                </a:solidFill>
                <a:latin typeface="+mn-lt"/>
                <a:ea typeface="+mn-ea"/>
                <a:cs typeface="+mn-cs"/>
              </a:rPr>
              <a:t>или </a:t>
            </a:r>
            <a:endParaRPr lang="ru-RU" sz="1800" dirty="0" smtClean="0">
              <a:solidFill>
                <a:schemeClr val="bg2"/>
              </a:solidFill>
              <a:latin typeface="+mn-lt"/>
              <a:ea typeface="+mn-ea"/>
              <a:cs typeface="+mn-cs"/>
            </a:endParaRPr>
          </a:p>
          <a:p>
            <a:pPr algn="just">
              <a:buNone/>
            </a:pPr>
            <a:r>
              <a:rPr lang="ru-RU" sz="1800" dirty="0" smtClean="0">
                <a:solidFill>
                  <a:schemeClr val="bg2"/>
                </a:solidFill>
                <a:latin typeface="+mn-lt"/>
                <a:ea typeface="+mn-ea"/>
                <a:cs typeface="+mn-cs"/>
              </a:rPr>
              <a:t>       инвалидности</a:t>
            </a:r>
            <a:r>
              <a:rPr lang="ru-RU" sz="1800" dirty="0" smtClean="0">
                <a:solidFill>
                  <a:schemeClr val="bg2"/>
                </a:solidFill>
              </a:rPr>
              <a:t>.</a:t>
            </a:r>
            <a:endParaRPr lang="ru-RU" sz="1800" dirty="0">
              <a:solidFill>
                <a:schemeClr val="bg2"/>
              </a:solidFill>
              <a:latin typeface="+mn-lt"/>
              <a:ea typeface="+mn-ea"/>
              <a:cs typeface="+mn-cs"/>
            </a:endParaRPr>
          </a:p>
          <a:p>
            <a:pPr>
              <a:lnSpc>
                <a:spcPct val="80000"/>
              </a:lnSpc>
              <a:buNone/>
            </a:pPr>
            <a:endParaRPr lang="en-US" sz="1800" dirty="0">
              <a:solidFill>
                <a:srgbClr val="4D4D4D"/>
              </a:solidFill>
            </a:endParaRPr>
          </a:p>
        </p:txBody>
      </p:sp>
      <p:pic>
        <p:nvPicPr>
          <p:cNvPr id="60421" name="Picture 5" descr="http://www.oregonconseil.com/IMG/sf06.jpg"/>
          <p:cNvPicPr>
            <a:picLocks noChangeAspect="1" noChangeArrowheads="1"/>
          </p:cNvPicPr>
          <p:nvPr/>
        </p:nvPicPr>
        <p:blipFill>
          <a:blip r:embed="rId4" cstate="print"/>
          <a:srcRect/>
          <a:stretch>
            <a:fillRect/>
          </a:stretch>
        </p:blipFill>
        <p:spPr bwMode="auto">
          <a:xfrm>
            <a:off x="5508104" y="4077072"/>
            <a:ext cx="3635896" cy="242150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23728" y="3140968"/>
            <a:ext cx="7315200" cy="4191000"/>
          </a:xfrm>
        </p:spPr>
        <p:txBody>
          <a:bodyPr/>
          <a:lstStyle/>
          <a:p>
            <a:pPr>
              <a:buNone/>
            </a:pPr>
            <a:r>
              <a:rPr lang="ru-RU" b="1" dirty="0" smtClean="0">
                <a:solidFill>
                  <a:srgbClr val="FFFF00"/>
                </a:solidFill>
              </a:rPr>
              <a:t>Спасибо за внимание!</a:t>
            </a:r>
            <a:endParaRPr lang="ru-RU"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7690048" cy="715962"/>
          </a:xfrm>
        </p:spPr>
        <p:txBody>
          <a:bodyPr/>
          <a:lstStyle/>
          <a:p>
            <a:r>
              <a:rPr lang="ru-RU" sz="2800" b="1" dirty="0">
                <a:solidFill>
                  <a:schemeClr val="tx1"/>
                </a:solidFill>
                <a:latin typeface="+mj-lt"/>
                <a:ea typeface="+mj-ea"/>
                <a:cs typeface="+mj-cs"/>
              </a:rPr>
              <a:t>Существуют следующие </a:t>
            </a:r>
            <a:r>
              <a:rPr lang="ru-RU" sz="2800" b="1" dirty="0" err="1" smtClean="0">
                <a:solidFill>
                  <a:schemeClr val="tx1"/>
                </a:solidFill>
                <a:latin typeface="+mj-lt"/>
                <a:ea typeface="+mj-ea"/>
                <a:cs typeface="+mj-cs"/>
              </a:rPr>
              <a:t>подотрасли</a:t>
            </a:r>
            <a:r>
              <a:rPr lang="ru-RU" sz="2800" b="1" dirty="0" smtClean="0">
                <a:solidFill>
                  <a:schemeClr val="tx1"/>
                </a:solidFill>
                <a:latin typeface="+mj-lt"/>
                <a:ea typeface="+mj-ea"/>
                <a:cs typeface="+mj-cs"/>
              </a:rPr>
              <a:t> </a:t>
            </a:r>
            <a:r>
              <a:rPr lang="ru-RU" sz="2800" b="1" dirty="0">
                <a:solidFill>
                  <a:schemeClr val="tx1"/>
                </a:solidFill>
                <a:latin typeface="+mj-lt"/>
                <a:ea typeface="+mj-ea"/>
                <a:cs typeface="+mj-cs"/>
              </a:rPr>
              <a:t>личного страхования:</a:t>
            </a:r>
            <a:r>
              <a:rPr lang="ru-RU" b="1" i="1" dirty="0">
                <a:solidFill>
                  <a:schemeClr val="tx1"/>
                </a:solidFill>
                <a:latin typeface="+mj-lt"/>
                <a:ea typeface="+mj-ea"/>
                <a:cs typeface="+mj-cs"/>
              </a:rPr>
              <a:t/>
            </a:r>
            <a:br>
              <a:rPr lang="ru-RU" b="1" i="1" dirty="0">
                <a:solidFill>
                  <a:schemeClr val="tx1"/>
                </a:solidFill>
                <a:latin typeface="+mj-lt"/>
                <a:ea typeface="+mj-ea"/>
                <a:cs typeface="+mj-cs"/>
              </a:rPr>
            </a:br>
            <a:endParaRPr lang="ru-RU" dirty="0"/>
          </a:p>
        </p:txBody>
      </p:sp>
      <p:grpSp>
        <p:nvGrpSpPr>
          <p:cNvPr id="5" name="Group 6"/>
          <p:cNvGrpSpPr>
            <a:grpSpLocks/>
          </p:cNvGrpSpPr>
          <p:nvPr/>
        </p:nvGrpSpPr>
        <p:grpSpPr bwMode="auto">
          <a:xfrm>
            <a:off x="611560" y="1556792"/>
            <a:ext cx="4051300" cy="914400"/>
            <a:chOff x="2736" y="1803"/>
            <a:chExt cx="2552" cy="576"/>
          </a:xfrm>
        </p:grpSpPr>
        <p:sp>
          <p:nvSpPr>
            <p:cNvPr id="6" name="Rectangle 7"/>
            <p:cNvSpPr>
              <a:spLocks noChangeArrowheads="1"/>
            </p:cNvSpPr>
            <p:nvPr/>
          </p:nvSpPr>
          <p:spPr bwMode="gray">
            <a:xfrm>
              <a:off x="2736" y="1803"/>
              <a:ext cx="2552" cy="576"/>
            </a:xfrm>
            <a:prstGeom prst="rect">
              <a:avLst/>
            </a:prstGeom>
            <a:solidFill>
              <a:srgbClr val="FFFFFF"/>
            </a:solidFill>
            <a:ln w="9525">
              <a:solidFill>
                <a:srgbClr val="FFFFFF"/>
              </a:solidFill>
              <a:miter lim="800000"/>
              <a:headEnd/>
              <a:tailEnd/>
            </a:ln>
            <a:effectLst>
              <a:outerShdw dist="107763" dir="2700000" algn="ctr" rotWithShape="0">
                <a:schemeClr val="bg2">
                  <a:alpha val="50000"/>
                </a:schemeClr>
              </a:outerShdw>
            </a:effectLst>
          </p:spPr>
          <p:txBody>
            <a:bodyPr wrap="none" anchor="ctr"/>
            <a:lstStyle/>
            <a:p>
              <a:endParaRPr lang="ru-RU"/>
            </a:p>
          </p:txBody>
        </p:sp>
        <p:sp>
          <p:nvSpPr>
            <p:cNvPr id="7" name="Rectangle 8"/>
            <p:cNvSpPr>
              <a:spLocks noChangeArrowheads="1"/>
            </p:cNvSpPr>
            <p:nvPr/>
          </p:nvSpPr>
          <p:spPr bwMode="gray">
            <a:xfrm>
              <a:off x="2743" y="1809"/>
              <a:ext cx="2536" cy="268"/>
            </a:xfrm>
            <a:prstGeom prst="rect">
              <a:avLst/>
            </a:prstGeom>
            <a:solidFill>
              <a:schemeClr val="accent2"/>
            </a:solidFill>
            <a:ln w="9525">
              <a:noFill/>
              <a:miter lim="800000"/>
              <a:headEnd/>
              <a:tailEnd/>
            </a:ln>
            <a:effectLst/>
          </p:spPr>
          <p:txBody>
            <a:bodyPr wrap="none" anchor="ctr"/>
            <a:lstStyle/>
            <a:p>
              <a:endParaRPr lang="ru-RU"/>
            </a:p>
          </p:txBody>
        </p:sp>
        <p:sp>
          <p:nvSpPr>
            <p:cNvPr id="8" name="Rectangle 9"/>
            <p:cNvSpPr>
              <a:spLocks noChangeArrowheads="1"/>
            </p:cNvSpPr>
            <p:nvPr/>
          </p:nvSpPr>
          <p:spPr bwMode="gray">
            <a:xfrm>
              <a:off x="2744" y="2059"/>
              <a:ext cx="2535" cy="314"/>
            </a:xfrm>
            <a:prstGeom prst="rect">
              <a:avLst/>
            </a:prstGeom>
            <a:gradFill rotWithShape="1">
              <a:gsLst>
                <a:gs pos="0">
                  <a:schemeClr val="accent2">
                    <a:gamma/>
                    <a:tint val="61176"/>
                    <a:invGamma/>
                  </a:schemeClr>
                </a:gs>
                <a:gs pos="100000">
                  <a:schemeClr val="accent2"/>
                </a:gs>
              </a:gsLst>
              <a:lin ang="2700000" scaled="1"/>
            </a:gradFill>
            <a:ln w="9525">
              <a:noFill/>
              <a:miter lim="800000"/>
              <a:headEnd/>
              <a:tailEnd/>
            </a:ln>
            <a:effectLst/>
          </p:spPr>
          <p:txBody>
            <a:bodyPr wrap="none" anchor="ctr"/>
            <a:lstStyle/>
            <a:p>
              <a:endParaRPr lang="ru-RU"/>
            </a:p>
          </p:txBody>
        </p:sp>
      </p:grpSp>
      <p:sp>
        <p:nvSpPr>
          <p:cNvPr id="9" name="Прямоугольник 8"/>
          <p:cNvSpPr/>
          <p:nvPr/>
        </p:nvSpPr>
        <p:spPr>
          <a:xfrm>
            <a:off x="1043608" y="1844824"/>
            <a:ext cx="2933304" cy="461665"/>
          </a:xfrm>
          <a:prstGeom prst="rect">
            <a:avLst/>
          </a:prstGeom>
        </p:spPr>
        <p:txBody>
          <a:bodyPr wrap="none">
            <a:spAutoFit/>
          </a:bodyPr>
          <a:lstStyle/>
          <a:p>
            <a:r>
              <a:rPr lang="ru-RU" dirty="0" err="1">
                <a:solidFill>
                  <a:srgbClr val="000000"/>
                </a:solidFill>
              </a:rPr>
              <a:t>cтрахование</a:t>
            </a:r>
            <a:r>
              <a:rPr lang="ru-RU" dirty="0">
                <a:solidFill>
                  <a:srgbClr val="000000"/>
                </a:solidFill>
              </a:rPr>
              <a:t> жизни</a:t>
            </a:r>
          </a:p>
        </p:txBody>
      </p:sp>
      <p:grpSp>
        <p:nvGrpSpPr>
          <p:cNvPr id="10" name="Group 26"/>
          <p:cNvGrpSpPr>
            <a:grpSpLocks/>
          </p:cNvGrpSpPr>
          <p:nvPr/>
        </p:nvGrpSpPr>
        <p:grpSpPr bwMode="auto">
          <a:xfrm>
            <a:off x="1547664" y="3861048"/>
            <a:ext cx="4051300" cy="914400"/>
            <a:chOff x="2728" y="983"/>
            <a:chExt cx="2552" cy="576"/>
          </a:xfrm>
        </p:grpSpPr>
        <p:sp>
          <p:nvSpPr>
            <p:cNvPr id="11" name="Rectangle 27"/>
            <p:cNvSpPr>
              <a:spLocks noChangeArrowheads="1"/>
            </p:cNvSpPr>
            <p:nvPr/>
          </p:nvSpPr>
          <p:spPr bwMode="ltGray">
            <a:xfrm>
              <a:off x="2728" y="983"/>
              <a:ext cx="2552" cy="576"/>
            </a:xfrm>
            <a:prstGeom prst="rect">
              <a:avLst/>
            </a:prstGeom>
            <a:solidFill>
              <a:srgbClr val="FFFFFF"/>
            </a:solidFill>
            <a:ln w="9525">
              <a:solidFill>
                <a:srgbClr val="FFFFFF"/>
              </a:solidFill>
              <a:miter lim="800000"/>
              <a:headEnd/>
              <a:tailEnd/>
            </a:ln>
            <a:effectLst>
              <a:outerShdw dist="107763" dir="2700000" algn="ctr" rotWithShape="0">
                <a:schemeClr val="bg2">
                  <a:alpha val="50000"/>
                </a:schemeClr>
              </a:outerShdw>
            </a:effectLst>
          </p:spPr>
          <p:txBody>
            <a:bodyPr wrap="none" anchor="ctr"/>
            <a:lstStyle/>
            <a:p>
              <a:endParaRPr lang="ru-RU"/>
            </a:p>
          </p:txBody>
        </p:sp>
        <p:sp>
          <p:nvSpPr>
            <p:cNvPr id="12" name="Rectangle 28"/>
            <p:cNvSpPr>
              <a:spLocks noChangeArrowheads="1"/>
            </p:cNvSpPr>
            <p:nvPr/>
          </p:nvSpPr>
          <p:spPr bwMode="ltGray">
            <a:xfrm>
              <a:off x="2741" y="989"/>
              <a:ext cx="2530" cy="262"/>
            </a:xfrm>
            <a:prstGeom prst="rect">
              <a:avLst/>
            </a:prstGeom>
            <a:solidFill>
              <a:schemeClr val="accent1"/>
            </a:solidFill>
            <a:ln w="9525">
              <a:noFill/>
              <a:miter lim="800000"/>
              <a:headEnd/>
              <a:tailEnd/>
            </a:ln>
            <a:effectLst/>
          </p:spPr>
          <p:txBody>
            <a:bodyPr wrap="none" anchor="ctr"/>
            <a:lstStyle/>
            <a:p>
              <a:endParaRPr lang="ru-RU"/>
            </a:p>
          </p:txBody>
        </p:sp>
        <p:sp>
          <p:nvSpPr>
            <p:cNvPr id="13" name="Rectangle 29"/>
            <p:cNvSpPr>
              <a:spLocks noChangeArrowheads="1"/>
            </p:cNvSpPr>
            <p:nvPr/>
          </p:nvSpPr>
          <p:spPr bwMode="ltGray">
            <a:xfrm>
              <a:off x="2736" y="1239"/>
              <a:ext cx="2535" cy="314"/>
            </a:xfrm>
            <a:prstGeom prst="rect">
              <a:avLst/>
            </a:prstGeom>
            <a:gradFill rotWithShape="1">
              <a:gsLst>
                <a:gs pos="0">
                  <a:schemeClr val="accent1">
                    <a:gamma/>
                    <a:tint val="61176"/>
                    <a:invGamma/>
                  </a:schemeClr>
                </a:gs>
                <a:gs pos="100000">
                  <a:schemeClr val="accent1"/>
                </a:gs>
              </a:gsLst>
              <a:lin ang="2700000" scaled="1"/>
            </a:gradFill>
            <a:ln w="9525">
              <a:noFill/>
              <a:miter lim="800000"/>
              <a:headEnd/>
              <a:tailEnd/>
            </a:ln>
            <a:effectLst/>
          </p:spPr>
          <p:txBody>
            <a:bodyPr wrap="none" anchor="ctr"/>
            <a:lstStyle/>
            <a:p>
              <a:endParaRPr lang="ru-RU"/>
            </a:p>
          </p:txBody>
        </p:sp>
      </p:grpSp>
      <p:grpSp>
        <p:nvGrpSpPr>
          <p:cNvPr id="14" name="Group 11"/>
          <p:cNvGrpSpPr>
            <a:grpSpLocks/>
          </p:cNvGrpSpPr>
          <p:nvPr/>
        </p:nvGrpSpPr>
        <p:grpSpPr bwMode="auto">
          <a:xfrm>
            <a:off x="971600" y="2708920"/>
            <a:ext cx="4051300" cy="914400"/>
            <a:chOff x="2728" y="2640"/>
            <a:chExt cx="2552" cy="576"/>
          </a:xfrm>
        </p:grpSpPr>
        <p:sp>
          <p:nvSpPr>
            <p:cNvPr id="15" name="Rectangle 12"/>
            <p:cNvSpPr>
              <a:spLocks noChangeArrowheads="1"/>
            </p:cNvSpPr>
            <p:nvPr/>
          </p:nvSpPr>
          <p:spPr bwMode="gray">
            <a:xfrm>
              <a:off x="2728" y="2640"/>
              <a:ext cx="2552" cy="576"/>
            </a:xfrm>
            <a:prstGeom prst="rect">
              <a:avLst/>
            </a:prstGeom>
            <a:solidFill>
              <a:srgbClr val="FFFFFF"/>
            </a:solidFill>
            <a:ln w="9525">
              <a:solidFill>
                <a:srgbClr val="FFFFFF"/>
              </a:solidFill>
              <a:miter lim="800000"/>
              <a:headEnd/>
              <a:tailEnd/>
            </a:ln>
            <a:effectLst>
              <a:outerShdw dist="107763" dir="2700000" algn="ctr" rotWithShape="0">
                <a:schemeClr val="bg2">
                  <a:alpha val="50000"/>
                </a:schemeClr>
              </a:outerShdw>
            </a:effectLst>
          </p:spPr>
          <p:txBody>
            <a:bodyPr wrap="none" anchor="ctr"/>
            <a:lstStyle/>
            <a:p>
              <a:endParaRPr lang="ru-RU"/>
            </a:p>
          </p:txBody>
        </p:sp>
        <p:sp>
          <p:nvSpPr>
            <p:cNvPr id="16" name="Rectangle 13"/>
            <p:cNvSpPr>
              <a:spLocks noChangeArrowheads="1"/>
            </p:cNvSpPr>
            <p:nvPr/>
          </p:nvSpPr>
          <p:spPr bwMode="gray">
            <a:xfrm>
              <a:off x="2742" y="2646"/>
              <a:ext cx="2529" cy="262"/>
            </a:xfrm>
            <a:prstGeom prst="rect">
              <a:avLst/>
            </a:prstGeom>
            <a:solidFill>
              <a:schemeClr val="hlink"/>
            </a:solidFill>
            <a:ln w="9525">
              <a:noFill/>
              <a:miter lim="800000"/>
              <a:headEnd/>
              <a:tailEnd/>
            </a:ln>
            <a:effectLst/>
          </p:spPr>
          <p:txBody>
            <a:bodyPr wrap="none" anchor="ctr"/>
            <a:lstStyle/>
            <a:p>
              <a:endParaRPr lang="ru-RU"/>
            </a:p>
          </p:txBody>
        </p:sp>
        <p:sp>
          <p:nvSpPr>
            <p:cNvPr id="17" name="Rectangle 14"/>
            <p:cNvSpPr>
              <a:spLocks noChangeArrowheads="1"/>
            </p:cNvSpPr>
            <p:nvPr/>
          </p:nvSpPr>
          <p:spPr bwMode="gray">
            <a:xfrm>
              <a:off x="2736" y="2896"/>
              <a:ext cx="2535" cy="314"/>
            </a:xfrm>
            <a:prstGeom prst="rect">
              <a:avLst/>
            </a:prstGeom>
            <a:gradFill rotWithShape="1">
              <a:gsLst>
                <a:gs pos="0">
                  <a:schemeClr val="hlink">
                    <a:gamma/>
                    <a:tint val="61176"/>
                    <a:invGamma/>
                  </a:schemeClr>
                </a:gs>
                <a:gs pos="100000">
                  <a:schemeClr val="hlink"/>
                </a:gs>
              </a:gsLst>
              <a:lin ang="2700000" scaled="1"/>
            </a:gradFill>
            <a:ln w="9525">
              <a:noFill/>
              <a:miter lim="800000"/>
              <a:headEnd/>
              <a:tailEnd/>
            </a:ln>
            <a:effectLst/>
          </p:spPr>
          <p:txBody>
            <a:bodyPr wrap="none" anchor="ctr"/>
            <a:lstStyle/>
            <a:p>
              <a:endParaRPr lang="ru-RU"/>
            </a:p>
          </p:txBody>
        </p:sp>
      </p:grpSp>
      <p:grpSp>
        <p:nvGrpSpPr>
          <p:cNvPr id="18" name="Group 11"/>
          <p:cNvGrpSpPr>
            <a:grpSpLocks/>
          </p:cNvGrpSpPr>
          <p:nvPr/>
        </p:nvGrpSpPr>
        <p:grpSpPr bwMode="auto">
          <a:xfrm>
            <a:off x="2195736" y="5085184"/>
            <a:ext cx="4051300" cy="914400"/>
            <a:chOff x="2728" y="2640"/>
            <a:chExt cx="2552" cy="576"/>
          </a:xfrm>
        </p:grpSpPr>
        <p:sp>
          <p:nvSpPr>
            <p:cNvPr id="19" name="Rectangle 12"/>
            <p:cNvSpPr>
              <a:spLocks noChangeArrowheads="1"/>
            </p:cNvSpPr>
            <p:nvPr/>
          </p:nvSpPr>
          <p:spPr bwMode="gray">
            <a:xfrm>
              <a:off x="2728" y="2640"/>
              <a:ext cx="2552" cy="576"/>
            </a:xfrm>
            <a:prstGeom prst="rect">
              <a:avLst/>
            </a:prstGeom>
            <a:solidFill>
              <a:srgbClr val="FFFFFF"/>
            </a:solidFill>
            <a:ln w="9525">
              <a:solidFill>
                <a:srgbClr val="FFFFFF"/>
              </a:solidFill>
              <a:miter lim="800000"/>
              <a:headEnd/>
              <a:tailEnd/>
            </a:ln>
            <a:effectLst>
              <a:outerShdw dist="107763" dir="2700000" algn="ctr" rotWithShape="0">
                <a:schemeClr val="bg2">
                  <a:alpha val="50000"/>
                </a:schemeClr>
              </a:outerShdw>
            </a:effectLst>
          </p:spPr>
          <p:txBody>
            <a:bodyPr wrap="none" anchor="ctr"/>
            <a:lstStyle/>
            <a:p>
              <a:endParaRPr lang="ru-RU"/>
            </a:p>
          </p:txBody>
        </p:sp>
        <p:sp>
          <p:nvSpPr>
            <p:cNvPr id="20" name="Rectangle 13"/>
            <p:cNvSpPr>
              <a:spLocks noChangeArrowheads="1"/>
            </p:cNvSpPr>
            <p:nvPr/>
          </p:nvSpPr>
          <p:spPr bwMode="gray">
            <a:xfrm>
              <a:off x="2742" y="2646"/>
              <a:ext cx="2529" cy="262"/>
            </a:xfrm>
            <a:prstGeom prst="rect">
              <a:avLst/>
            </a:prstGeom>
            <a:solidFill>
              <a:schemeClr val="hlink"/>
            </a:solidFill>
            <a:ln w="9525">
              <a:noFill/>
              <a:miter lim="800000"/>
              <a:headEnd/>
              <a:tailEnd/>
            </a:ln>
            <a:effectLst/>
          </p:spPr>
          <p:txBody>
            <a:bodyPr wrap="none" anchor="ctr"/>
            <a:lstStyle/>
            <a:p>
              <a:endParaRPr lang="ru-RU"/>
            </a:p>
          </p:txBody>
        </p:sp>
        <p:sp>
          <p:nvSpPr>
            <p:cNvPr id="21" name="Rectangle 14"/>
            <p:cNvSpPr>
              <a:spLocks noChangeArrowheads="1"/>
            </p:cNvSpPr>
            <p:nvPr/>
          </p:nvSpPr>
          <p:spPr bwMode="gray">
            <a:xfrm>
              <a:off x="2736" y="2896"/>
              <a:ext cx="2535" cy="314"/>
            </a:xfrm>
            <a:prstGeom prst="rect">
              <a:avLst/>
            </a:prstGeom>
            <a:gradFill rotWithShape="1">
              <a:gsLst>
                <a:gs pos="0">
                  <a:schemeClr val="hlink">
                    <a:gamma/>
                    <a:tint val="61176"/>
                    <a:invGamma/>
                  </a:schemeClr>
                </a:gs>
                <a:gs pos="100000">
                  <a:schemeClr val="hlink"/>
                </a:gs>
              </a:gsLst>
              <a:lin ang="2700000" scaled="1"/>
            </a:gradFill>
            <a:ln w="9525">
              <a:noFill/>
              <a:miter lim="800000"/>
              <a:headEnd/>
              <a:tailEnd/>
            </a:ln>
            <a:effectLst/>
          </p:spPr>
          <p:txBody>
            <a:bodyPr wrap="none" anchor="ctr"/>
            <a:lstStyle/>
            <a:p>
              <a:endParaRPr lang="ru-RU"/>
            </a:p>
          </p:txBody>
        </p:sp>
      </p:grpSp>
      <p:sp>
        <p:nvSpPr>
          <p:cNvPr id="22" name="Прямоугольник 21"/>
          <p:cNvSpPr/>
          <p:nvPr/>
        </p:nvSpPr>
        <p:spPr>
          <a:xfrm>
            <a:off x="971600" y="2780928"/>
            <a:ext cx="4104456" cy="738664"/>
          </a:xfrm>
          <a:prstGeom prst="rect">
            <a:avLst/>
          </a:prstGeom>
        </p:spPr>
        <p:txBody>
          <a:bodyPr wrap="square">
            <a:spAutoFit/>
          </a:bodyPr>
          <a:lstStyle/>
          <a:p>
            <a:r>
              <a:rPr lang="ru-RU" sz="2100" dirty="0" err="1">
                <a:solidFill>
                  <a:srgbClr val="000000"/>
                </a:solidFill>
              </a:rPr>
              <a:t>cтрахование</a:t>
            </a:r>
            <a:r>
              <a:rPr lang="ru-RU" sz="2100" dirty="0">
                <a:solidFill>
                  <a:srgbClr val="000000"/>
                </a:solidFill>
              </a:rPr>
              <a:t> от несчастных случаев и болезней</a:t>
            </a:r>
          </a:p>
        </p:txBody>
      </p:sp>
      <p:sp>
        <p:nvSpPr>
          <p:cNvPr id="23" name="Прямоугольник 22"/>
          <p:cNvSpPr/>
          <p:nvPr/>
        </p:nvSpPr>
        <p:spPr>
          <a:xfrm>
            <a:off x="1735993" y="4293096"/>
            <a:ext cx="3640997" cy="430887"/>
          </a:xfrm>
          <a:prstGeom prst="rect">
            <a:avLst/>
          </a:prstGeom>
        </p:spPr>
        <p:txBody>
          <a:bodyPr wrap="none">
            <a:spAutoFit/>
          </a:bodyPr>
          <a:lstStyle/>
          <a:p>
            <a:r>
              <a:rPr lang="ru-RU" sz="2200" dirty="0">
                <a:solidFill>
                  <a:srgbClr val="000000"/>
                </a:solidFill>
              </a:rPr>
              <a:t>медицинское страхование</a:t>
            </a:r>
          </a:p>
        </p:txBody>
      </p:sp>
      <p:sp>
        <p:nvSpPr>
          <p:cNvPr id="24" name="Прямоугольник 23"/>
          <p:cNvSpPr/>
          <p:nvPr/>
        </p:nvSpPr>
        <p:spPr>
          <a:xfrm>
            <a:off x="2252650" y="5373216"/>
            <a:ext cx="3762056" cy="461665"/>
          </a:xfrm>
          <a:prstGeom prst="rect">
            <a:avLst/>
          </a:prstGeom>
        </p:spPr>
        <p:txBody>
          <a:bodyPr wrap="none">
            <a:spAutoFit/>
          </a:bodyPr>
          <a:lstStyle/>
          <a:p>
            <a:r>
              <a:rPr lang="ru-RU" dirty="0">
                <a:solidFill>
                  <a:srgbClr val="000000"/>
                </a:solidFill>
              </a:rPr>
              <a:t>пенсионное страхование</a:t>
            </a:r>
          </a:p>
        </p:txBody>
      </p:sp>
      <p:sp>
        <p:nvSpPr>
          <p:cNvPr id="25" name="Прямоугольник 24"/>
          <p:cNvSpPr/>
          <p:nvPr/>
        </p:nvSpPr>
        <p:spPr>
          <a:xfrm>
            <a:off x="5652120" y="6165304"/>
            <a:ext cx="1602491" cy="523220"/>
          </a:xfrm>
          <a:prstGeom prst="rect">
            <a:avLst/>
          </a:prstGeom>
        </p:spPr>
        <p:txBody>
          <a:bodyPr wrap="none">
            <a:spAutoFit/>
          </a:bodyPr>
          <a:lstStyle/>
          <a:p>
            <a:r>
              <a:rPr lang="ru-RU" sz="2800" dirty="0"/>
              <a:t>и другие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60648"/>
            <a:ext cx="8280920" cy="6986528"/>
          </a:xfrm>
          <a:prstGeom prst="rect">
            <a:avLst/>
          </a:prstGeom>
        </p:spPr>
        <p:txBody>
          <a:bodyPr wrap="square">
            <a:spAutoFit/>
          </a:bodyPr>
          <a:lstStyle/>
          <a:p>
            <a:pPr algn="l"/>
            <a:r>
              <a:rPr lang="ru-RU" sz="2000" b="1" dirty="0" smtClean="0">
                <a:solidFill>
                  <a:srgbClr val="FFFF00"/>
                </a:solidFill>
                <a:latin typeface="+mj-lt"/>
              </a:rPr>
              <a:t>1. Страхование жизни</a:t>
            </a:r>
          </a:p>
          <a:p>
            <a:pPr algn="l"/>
            <a:endParaRPr lang="ru-RU" sz="2000" dirty="0">
              <a:latin typeface="+mj-lt"/>
            </a:endParaRPr>
          </a:p>
          <a:p>
            <a:pPr algn="just"/>
            <a:r>
              <a:rPr lang="ru-RU" sz="1800" dirty="0" smtClean="0">
                <a:latin typeface="+mj-lt"/>
              </a:rPr>
              <a:t>- как </a:t>
            </a:r>
            <a:r>
              <a:rPr lang="ru-RU" sz="1800" dirty="0">
                <a:latin typeface="+mj-lt"/>
              </a:rPr>
              <a:t>любой вид страхования, оформляется договором, по которому одна из сторон, страховщик, берет на себя обязательство посредством получения им страховых премий, уплачиваемых страхователем, выплатить обусловленную страховую сумму, если в течение срока действия страхования произойдет предусмотренный страховой случай в жизни застрахованного. </a:t>
            </a:r>
            <a:r>
              <a:rPr lang="ru-RU" sz="1800" dirty="0">
                <a:solidFill>
                  <a:srgbClr val="FFFF00"/>
                </a:solidFill>
                <a:latin typeface="+mj-lt"/>
              </a:rPr>
              <a:t>Объектом</a:t>
            </a:r>
            <a:r>
              <a:rPr lang="ru-RU" sz="1800" dirty="0">
                <a:latin typeface="+mj-lt"/>
              </a:rPr>
              <a:t> этого вида страхования являются имущественные интересы Застрахованного, связанные с его жизнью</a:t>
            </a:r>
            <a:r>
              <a:rPr lang="ru-RU" sz="1800" dirty="0" smtClean="0">
                <a:latin typeface="+mj-lt"/>
              </a:rPr>
              <a:t>.</a:t>
            </a:r>
          </a:p>
          <a:p>
            <a:pPr lvl="0" algn="l"/>
            <a:r>
              <a:rPr lang="ru-RU" sz="1800" dirty="0" smtClean="0">
                <a:latin typeface="+mj-lt"/>
              </a:rPr>
              <a:t>     Предусматривает </a:t>
            </a:r>
            <a:r>
              <a:rPr lang="ru-RU" sz="1800" dirty="0">
                <a:latin typeface="+mj-lt"/>
              </a:rPr>
              <a:t>выплату страховой суммы страхователю или другому лицу в следующих случаях: </a:t>
            </a:r>
            <a:br>
              <a:rPr lang="ru-RU" sz="1800" dirty="0">
                <a:latin typeface="+mj-lt"/>
              </a:rPr>
            </a:br>
            <a:r>
              <a:rPr lang="ru-RU" sz="1800" dirty="0">
                <a:latin typeface="+mj-lt"/>
              </a:rPr>
              <a:t>— в связи с дожитием до обусловленного срока или обозначенного события; </a:t>
            </a:r>
            <a:br>
              <a:rPr lang="ru-RU" sz="1800" dirty="0">
                <a:latin typeface="+mj-lt"/>
              </a:rPr>
            </a:br>
            <a:r>
              <a:rPr lang="ru-RU" sz="1800" dirty="0">
                <a:latin typeface="+mj-lt"/>
              </a:rPr>
              <a:t>— </a:t>
            </a:r>
            <a:r>
              <a:rPr lang="ru-RU" sz="1800" dirty="0" smtClean="0">
                <a:latin typeface="+mj-lt"/>
              </a:rPr>
              <a:t>смешанное </a:t>
            </a:r>
            <a:r>
              <a:rPr lang="ru-RU" sz="1800" dirty="0">
                <a:latin typeface="+mj-lt"/>
              </a:rPr>
              <a:t>страхование; </a:t>
            </a:r>
            <a:br>
              <a:rPr lang="ru-RU" sz="1800" dirty="0">
                <a:latin typeface="+mj-lt"/>
              </a:rPr>
            </a:br>
            <a:r>
              <a:rPr lang="ru-RU" sz="1800" dirty="0">
                <a:latin typeface="+mj-lt"/>
              </a:rPr>
              <a:t>— в связи с наступлением смерти застрахованного лица; </a:t>
            </a:r>
            <a:br>
              <a:rPr lang="ru-RU" sz="1800" dirty="0">
                <a:latin typeface="+mj-lt"/>
              </a:rPr>
            </a:br>
            <a:r>
              <a:rPr lang="ru-RU" sz="1800" dirty="0">
                <a:latin typeface="+mj-lt"/>
              </a:rPr>
              <a:t>— в связи с различными увечьями в результате несчастных случаев, происшедших в период страхования жизни </a:t>
            </a:r>
            <a:r>
              <a:rPr lang="ru-RU" sz="1800" dirty="0" smtClean="0">
                <a:latin typeface="+mj-lt"/>
              </a:rPr>
              <a:t>гражданина;</a:t>
            </a:r>
            <a:endParaRPr lang="ru-RU" sz="1800" dirty="0">
              <a:latin typeface="+mj-lt"/>
            </a:endParaRPr>
          </a:p>
          <a:p>
            <a:pPr algn="l"/>
            <a:r>
              <a:rPr lang="ru-RU" sz="1800" dirty="0"/>
              <a:t>—</a:t>
            </a:r>
            <a:r>
              <a:rPr lang="ru-RU" sz="1800" dirty="0" smtClean="0">
                <a:latin typeface="+mj-lt"/>
              </a:rPr>
              <a:t> </a:t>
            </a:r>
            <a:r>
              <a:rPr lang="ru-RU" sz="1800" dirty="0">
                <a:latin typeface="+mj-lt"/>
              </a:rPr>
              <a:t>предусмотренные договором страхования события в жизни застрахованного:</a:t>
            </a:r>
          </a:p>
          <a:p>
            <a:pPr lvl="1" algn="l">
              <a:buFont typeface="Arial" pitchFamily="34" charset="0"/>
              <a:buChar char="•"/>
            </a:pPr>
            <a:r>
              <a:rPr lang="ru-RU" sz="1800" dirty="0">
                <a:latin typeface="+mj-lt"/>
              </a:rPr>
              <a:t>бракосочетание;</a:t>
            </a:r>
          </a:p>
          <a:p>
            <a:pPr lvl="1" algn="l">
              <a:buFont typeface="Arial" pitchFamily="34" charset="0"/>
              <a:buChar char="•"/>
            </a:pPr>
            <a:r>
              <a:rPr lang="ru-RU" sz="1800" dirty="0">
                <a:latin typeface="+mj-lt"/>
              </a:rPr>
              <a:t>поступление в учебное заведение;</a:t>
            </a:r>
          </a:p>
          <a:p>
            <a:pPr lvl="1" algn="l">
              <a:buFont typeface="Arial" pitchFamily="34" charset="0"/>
              <a:buChar char="•"/>
            </a:pPr>
            <a:r>
              <a:rPr lang="ru-RU" sz="1800" dirty="0">
                <a:latin typeface="+mj-lt"/>
              </a:rPr>
              <a:t>другие события, предусмотренные договором страхования.</a:t>
            </a:r>
          </a:p>
          <a:p>
            <a:r>
              <a:rPr lang="ru-RU" dirty="0"/>
              <a:t/>
            </a:r>
            <a:br>
              <a:rPr lang="ru-RU" dirty="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1835696" y="0"/>
            <a:ext cx="7308304"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173057" name="Rectangle 1"/>
          <p:cNvSpPr>
            <a:spLocks noChangeArrowheads="1"/>
          </p:cNvSpPr>
          <p:nvPr/>
        </p:nvSpPr>
        <p:spPr bwMode="auto">
          <a:xfrm>
            <a:off x="2051720" y="260648"/>
            <a:ext cx="6840760" cy="6109365"/>
          </a:xfrm>
          <a:prstGeom prst="rect">
            <a:avLst/>
          </a:prstGeom>
          <a:solidFill>
            <a:schemeClr val="tx1">
              <a:alpha val="14999"/>
            </a:schemeClr>
          </a:solid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rgbClr val="000000"/>
                </a:solidFill>
                <a:effectLst/>
                <a:latin typeface="+mj-lt"/>
                <a:ea typeface="Calibri" pitchFamily="34" charset="0"/>
                <a:cs typeface="Arial" pitchFamily="34" charset="0"/>
              </a:rPr>
              <a:t>    Смешанным страхованием </a:t>
            </a:r>
            <a:r>
              <a:rPr kumimoji="0" lang="ru-RU" sz="1700" b="0" i="0" u="none" strike="noStrike" cap="none" normalizeH="0" baseline="0" dirty="0" smtClean="0">
                <a:ln>
                  <a:noFill/>
                </a:ln>
                <a:solidFill>
                  <a:srgbClr val="000000"/>
                </a:solidFill>
                <a:effectLst/>
                <a:latin typeface="+mj-lt"/>
                <a:ea typeface="Calibri" pitchFamily="34" charset="0"/>
                <a:cs typeface="Arial" pitchFamily="34" charset="0"/>
              </a:rPr>
              <a:t>является вид страхования жизни, объединяющий в одном договоре страхования несколько самостоятельных видов страхования: так, оно охватывает страхование </a:t>
            </a:r>
            <a:r>
              <a:rPr kumimoji="0" lang="ru-RU" sz="1700" b="0" i="0" u="none" strike="noStrike" cap="none" normalizeH="0" baseline="0" dirty="0" err="1" smtClean="0">
                <a:ln>
                  <a:noFill/>
                </a:ln>
                <a:solidFill>
                  <a:srgbClr val="000000"/>
                </a:solidFill>
                <a:effectLst/>
                <a:latin typeface="+mj-lt"/>
                <a:ea typeface="Calibri" pitchFamily="34" charset="0"/>
                <a:cs typeface="Arial" pitchFamily="34" charset="0"/>
              </a:rPr>
              <a:t>недожития</a:t>
            </a:r>
            <a:r>
              <a:rPr kumimoji="0" lang="ru-RU" sz="1700" b="0" i="0" u="none" strike="noStrike" cap="none" normalizeH="0" baseline="0" dirty="0" smtClean="0">
                <a:ln>
                  <a:noFill/>
                </a:ln>
                <a:solidFill>
                  <a:srgbClr val="000000"/>
                </a:solidFill>
                <a:effectLst/>
                <a:latin typeface="+mj-lt"/>
                <a:ea typeface="Calibri" pitchFamily="34" charset="0"/>
                <a:cs typeface="Arial" pitchFamily="34" charset="0"/>
              </a:rPr>
              <a:t> до окончания срока страхования, страхование на случай смерти застрахованного, страхование от несчастных случаев. По окончании такого договора смешанного страхования застрахованному лицу выплачивается </a:t>
            </a:r>
            <a:r>
              <a:rPr kumimoji="0" lang="ru-RU" sz="1700" b="1" i="0" u="none" strike="noStrike" cap="none" normalizeH="0" baseline="0" dirty="0" smtClean="0">
                <a:ln>
                  <a:noFill/>
                </a:ln>
                <a:solidFill>
                  <a:srgbClr val="000000"/>
                </a:solidFill>
                <a:effectLst/>
                <a:latin typeface="+mj-lt"/>
                <a:ea typeface="Calibri" pitchFamily="34" charset="0"/>
                <a:cs typeface="Arial" pitchFamily="34" charset="0"/>
              </a:rPr>
              <a:t>полная страховая сумма</a:t>
            </a:r>
            <a:r>
              <a:rPr kumimoji="0" lang="ru-RU" sz="1700" b="0" i="0" u="none" strike="noStrike" cap="none" normalizeH="0" baseline="0" dirty="0" smtClean="0">
                <a:ln>
                  <a:noFill/>
                </a:ln>
                <a:solidFill>
                  <a:srgbClr val="000000"/>
                </a:solidFill>
                <a:effectLst/>
                <a:latin typeface="+mj-lt"/>
                <a:ea typeface="Calibri" pitchFamily="34" charset="0"/>
                <a:cs typeface="Times New Roman" pitchFamily="18" charset="0"/>
              </a:rPr>
              <a:t>, на которую и был заключен договор страхования, даже независимо от того, что в период страхования могли выплачиваться страховые суммы за последствия несчастных случаев. В случае смерти застрахованного лица в период этого вида страхования, страховая сумма выплачивается ее посмертному получателю, которого страхователь указывает в своем договоре страхования непосредственно в момент его заключения. Страхователь при этом одновременно является и застрахованным. За оговоренные последствия несчастных случаев, происшедших в период действия договора, застрахованное лицо может также получить определенный процент от общей страховой суммы, в зависимости от степени потери здоровья. Договоры смешанного страхования жизни заключаются с лицами в возрасте от 16 до 77 лет на сроки 3, 5, 10, 15 и 20 лет; размер страховой суммы определяется страхователем.</a:t>
            </a:r>
            <a:endParaRPr kumimoji="0" lang="ru-RU" sz="1700" b="0" i="0" u="none" strike="noStrike" cap="none" normalizeH="0" baseline="0" dirty="0" smtClean="0">
              <a:ln>
                <a:noFill/>
              </a:ln>
              <a:solidFill>
                <a:srgbClr val="000000"/>
              </a:solidFill>
              <a:effectLst/>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7315200" cy="715962"/>
          </a:xfrm>
        </p:spPr>
        <p:txBody>
          <a:bodyPr/>
          <a:lstStyle/>
          <a:p>
            <a:r>
              <a:rPr lang="ru-RU" sz="1800" b="1" dirty="0" smtClean="0">
                <a:solidFill>
                  <a:srgbClr val="FFFF00"/>
                </a:solidFill>
                <a:latin typeface="+mj-lt"/>
                <a:ea typeface="+mj-ea"/>
                <a:cs typeface="+mj-cs"/>
              </a:rPr>
              <a:t>2. Страхование </a:t>
            </a:r>
            <a:r>
              <a:rPr lang="ru-RU" sz="1800" b="1" dirty="0">
                <a:solidFill>
                  <a:srgbClr val="FFFF00"/>
                </a:solidFill>
                <a:latin typeface="+mj-lt"/>
                <a:ea typeface="+mj-ea"/>
                <a:cs typeface="+mj-cs"/>
              </a:rPr>
              <a:t>от несчастных случаев и болезней</a:t>
            </a:r>
            <a:r>
              <a:rPr lang="ru-RU" b="1" dirty="0">
                <a:solidFill>
                  <a:schemeClr val="tx1"/>
                </a:solidFill>
                <a:latin typeface="+mj-lt"/>
                <a:ea typeface="+mj-ea"/>
                <a:cs typeface="+mj-cs"/>
              </a:rPr>
              <a:t/>
            </a:r>
            <a:br>
              <a:rPr lang="ru-RU" b="1" dirty="0">
                <a:solidFill>
                  <a:schemeClr val="tx1"/>
                </a:solidFill>
                <a:latin typeface="+mj-lt"/>
                <a:ea typeface="+mj-ea"/>
                <a:cs typeface="+mj-cs"/>
              </a:rPr>
            </a:br>
            <a:endParaRPr lang="ru-RU" dirty="0"/>
          </a:p>
        </p:txBody>
      </p:sp>
      <p:sp>
        <p:nvSpPr>
          <p:cNvPr id="3" name="Содержимое 2"/>
          <p:cNvSpPr>
            <a:spLocks noGrp="1"/>
          </p:cNvSpPr>
          <p:nvPr>
            <p:ph idx="1"/>
          </p:nvPr>
        </p:nvSpPr>
        <p:spPr>
          <a:xfrm>
            <a:off x="0" y="404664"/>
            <a:ext cx="8964488" cy="6768752"/>
          </a:xfrm>
        </p:spPr>
        <p:txBody>
          <a:bodyPr/>
          <a:lstStyle/>
          <a:p>
            <a:pPr algn="just">
              <a:buNone/>
            </a:pPr>
            <a:r>
              <a:rPr lang="ru-RU" sz="1600" dirty="0" smtClean="0">
                <a:solidFill>
                  <a:schemeClr val="tx1"/>
                </a:solidFill>
                <a:latin typeface="+mn-lt"/>
                <a:ea typeface="+mn-ea"/>
                <a:cs typeface="+mn-cs"/>
              </a:rPr>
              <a:t>     </a:t>
            </a:r>
            <a:r>
              <a:rPr lang="ru-RU" sz="1550" dirty="0" smtClean="0">
                <a:solidFill>
                  <a:schemeClr val="tx1"/>
                </a:solidFill>
                <a:latin typeface="+mn-lt"/>
                <a:ea typeface="+mn-ea"/>
                <a:cs typeface="+mn-cs"/>
              </a:rPr>
              <a:t>-  вид </a:t>
            </a:r>
            <a:r>
              <a:rPr lang="ru-RU" sz="1550" dirty="0">
                <a:solidFill>
                  <a:schemeClr val="tx1"/>
                </a:solidFill>
                <a:latin typeface="+mn-lt"/>
                <a:ea typeface="+mn-ea"/>
                <a:cs typeface="+mn-cs"/>
              </a:rPr>
              <a:t>страхования, где в качестве </a:t>
            </a:r>
            <a:r>
              <a:rPr lang="ru-RU" sz="1550" dirty="0" smtClean="0">
                <a:solidFill>
                  <a:schemeClr val="tx1"/>
                </a:solidFill>
                <a:latin typeface="+mn-lt"/>
                <a:ea typeface="+mn-ea"/>
                <a:cs typeface="+mn-cs"/>
              </a:rPr>
              <a:t>страхового случая </a:t>
            </a:r>
            <a:r>
              <a:rPr lang="ru-RU" sz="1550" dirty="0">
                <a:solidFill>
                  <a:schemeClr val="tx1"/>
                </a:solidFill>
                <a:latin typeface="+mn-lt"/>
                <a:ea typeface="+mn-ea"/>
                <a:cs typeface="+mn-cs"/>
              </a:rPr>
              <a:t>предусматривается внешняя причина, как </a:t>
            </a:r>
            <a:r>
              <a:rPr lang="ru-RU" sz="1550" dirty="0"/>
              <a:t> </a:t>
            </a:r>
            <a:r>
              <a:rPr lang="ru-RU" sz="1550" dirty="0" smtClean="0">
                <a:solidFill>
                  <a:schemeClr val="tx1"/>
                </a:solidFill>
                <a:latin typeface="+mn-lt"/>
                <a:ea typeface="+mn-ea"/>
                <a:cs typeface="+mn-cs"/>
              </a:rPr>
              <a:t>правило</a:t>
            </a:r>
            <a:r>
              <a:rPr lang="ru-RU" sz="1550" dirty="0">
                <a:solidFill>
                  <a:schemeClr val="tx1"/>
                </a:solidFill>
                <a:latin typeface="+mn-lt"/>
                <a:ea typeface="+mn-ea"/>
                <a:cs typeface="+mn-cs"/>
              </a:rPr>
              <a:t>, кратковременного воздействия. В отличие </a:t>
            </a:r>
            <a:r>
              <a:rPr lang="ru-RU" sz="1550" dirty="0" smtClean="0">
                <a:solidFill>
                  <a:schemeClr val="tx1"/>
                </a:solidFill>
                <a:latin typeface="+mn-lt"/>
                <a:ea typeface="+mn-ea"/>
                <a:cs typeface="+mn-cs"/>
              </a:rPr>
              <a:t>от </a:t>
            </a:r>
            <a:r>
              <a:rPr lang="ru-RU" sz="1550" dirty="0">
                <a:solidFill>
                  <a:schemeClr val="tx1"/>
                </a:solidFill>
                <a:latin typeface="+mn-lt"/>
                <a:ea typeface="+mn-ea"/>
                <a:cs typeface="+mn-cs"/>
              </a:rPr>
              <a:t>страхования жизни, которое, как правило, носит </a:t>
            </a:r>
            <a:r>
              <a:rPr lang="ru-RU" sz="1550" dirty="0"/>
              <a:t> </a:t>
            </a:r>
            <a:r>
              <a:rPr lang="ru-RU" sz="1550" dirty="0" smtClean="0">
                <a:solidFill>
                  <a:schemeClr val="tx1"/>
                </a:solidFill>
                <a:latin typeface="+mn-lt"/>
                <a:ea typeface="+mn-ea"/>
                <a:cs typeface="+mn-cs"/>
              </a:rPr>
              <a:t>долговременный </a:t>
            </a:r>
            <a:r>
              <a:rPr lang="ru-RU" sz="1550" dirty="0">
                <a:solidFill>
                  <a:schemeClr val="tx1"/>
                </a:solidFill>
                <a:latin typeface="+mn-lt"/>
                <a:ea typeface="+mn-ea"/>
                <a:cs typeface="+mn-cs"/>
              </a:rPr>
              <a:t>характер (от нескольких лет </a:t>
            </a:r>
            <a:r>
              <a:rPr lang="ru-RU" sz="1550" dirty="0" smtClean="0">
                <a:solidFill>
                  <a:schemeClr val="tx1"/>
                </a:solidFill>
                <a:latin typeface="+mn-lt"/>
                <a:ea typeface="+mn-ea"/>
                <a:cs typeface="+mn-cs"/>
              </a:rPr>
              <a:t>до </a:t>
            </a:r>
            <a:r>
              <a:rPr lang="ru-RU" sz="1550" dirty="0">
                <a:solidFill>
                  <a:schemeClr val="tx1"/>
                </a:solidFill>
                <a:latin typeface="+mn-lt"/>
                <a:ea typeface="+mn-ea"/>
                <a:cs typeface="+mn-cs"/>
              </a:rPr>
              <a:t>нескольких десятков лет), страхование от несчастного </a:t>
            </a:r>
            <a:r>
              <a:rPr lang="ru-RU" sz="1550" dirty="0" smtClean="0">
                <a:solidFill>
                  <a:schemeClr val="tx1"/>
                </a:solidFill>
                <a:latin typeface="+mn-lt"/>
                <a:ea typeface="+mn-ea"/>
                <a:cs typeface="+mn-cs"/>
              </a:rPr>
              <a:t>случая заключаются</a:t>
            </a:r>
            <a:r>
              <a:rPr lang="ru-RU" sz="1550" dirty="0">
                <a:solidFill>
                  <a:schemeClr val="tx1"/>
                </a:solidFill>
                <a:latin typeface="+mn-lt"/>
                <a:ea typeface="+mn-ea"/>
                <a:cs typeface="+mn-cs"/>
              </a:rPr>
              <a:t>, как правило, на срок до одного года. </a:t>
            </a:r>
          </a:p>
          <a:p>
            <a:pPr algn="just">
              <a:buNone/>
            </a:pPr>
            <a:r>
              <a:rPr lang="ru-RU" sz="1550" dirty="0" smtClean="0">
                <a:solidFill>
                  <a:schemeClr val="tx1"/>
                </a:solidFill>
                <a:latin typeface="+mn-lt"/>
                <a:ea typeface="+mn-ea"/>
                <a:cs typeface="+mn-cs"/>
              </a:rPr>
              <a:t>           Данная </a:t>
            </a:r>
            <a:r>
              <a:rPr lang="ru-RU" sz="1550" dirty="0">
                <a:solidFill>
                  <a:schemeClr val="tx1"/>
                </a:solidFill>
                <a:latin typeface="+mn-lt"/>
                <a:ea typeface="+mn-ea"/>
                <a:cs typeface="+mn-cs"/>
              </a:rPr>
              <a:t>разновидность личного страхования выделена в отдельный независимый пункт в связи с теми обстоятельствами, что некий несчастный случай или болезнь причиняют вред здоровью человека как личному нематериальному благу, и этот интерес должен страховаться по договору личного страхования. Однако, кроме нанесения вреда здоровью этого лица, болезнь вызывает и дополнительные расходы, то есть, иными словами, причиняет еще и имущественный ущерб застрахованному. Причинение этого вреда тоже является событием в </a:t>
            </a:r>
            <a:r>
              <a:rPr lang="ru-RU" sz="1550" dirty="0" smtClean="0">
                <a:solidFill>
                  <a:schemeClr val="tx1"/>
                </a:solidFill>
                <a:latin typeface="+mn-lt"/>
                <a:ea typeface="+mn-ea"/>
                <a:cs typeface="+mn-cs"/>
              </a:rPr>
              <a:t>его </a:t>
            </a:r>
            <a:r>
              <a:rPr lang="ru-RU" sz="1550" dirty="0">
                <a:solidFill>
                  <a:schemeClr val="tx1"/>
                </a:solidFill>
                <a:latin typeface="+mn-lt"/>
                <a:ea typeface="+mn-ea"/>
                <a:cs typeface="+mn-cs"/>
              </a:rPr>
              <a:t>жизни</a:t>
            </a:r>
            <a:r>
              <a:rPr lang="ru-RU" sz="1550" dirty="0" smtClean="0">
                <a:solidFill>
                  <a:schemeClr val="tx1"/>
                </a:solidFill>
                <a:latin typeface="+mn-lt"/>
                <a:ea typeface="+mn-ea"/>
                <a:cs typeface="+mn-cs"/>
              </a:rPr>
              <a:t>.</a:t>
            </a:r>
          </a:p>
          <a:p>
            <a:pPr>
              <a:buNone/>
            </a:pPr>
            <a:r>
              <a:rPr lang="ru-RU" sz="1550" dirty="0" smtClean="0">
                <a:solidFill>
                  <a:schemeClr val="tx1"/>
                </a:solidFill>
                <a:latin typeface="+mn-lt"/>
                <a:ea typeface="+mn-ea"/>
                <a:cs typeface="+mn-cs"/>
              </a:rPr>
              <a:t>            В объем ответственности страховщика (страховой компании) по договорам страхования от несчастных случаев и болезней включаются также и обязанности производить обусловленные договорами страхования страховые выплаты при наступлении нижеследующих страховых случаев: </a:t>
            </a:r>
            <a:br>
              <a:rPr lang="ru-RU" sz="1550" dirty="0" smtClean="0">
                <a:solidFill>
                  <a:schemeClr val="tx1"/>
                </a:solidFill>
                <a:latin typeface="+mn-lt"/>
                <a:ea typeface="+mn-ea"/>
                <a:cs typeface="+mn-cs"/>
              </a:rPr>
            </a:br>
            <a:r>
              <a:rPr lang="ru-RU" sz="1550" dirty="0" smtClean="0">
                <a:solidFill>
                  <a:schemeClr val="tx1"/>
                </a:solidFill>
                <a:latin typeface="+mn-lt"/>
                <a:ea typeface="+mn-ea"/>
                <a:cs typeface="+mn-cs"/>
              </a:rPr>
              <a:t>— нанесения вреда здоровью застрахованного вследствие несчастного случая или болезни; </a:t>
            </a:r>
            <a:br>
              <a:rPr lang="ru-RU" sz="1550" dirty="0" smtClean="0">
                <a:solidFill>
                  <a:schemeClr val="tx1"/>
                </a:solidFill>
                <a:latin typeface="+mn-lt"/>
                <a:ea typeface="+mn-ea"/>
                <a:cs typeface="+mn-cs"/>
              </a:rPr>
            </a:br>
            <a:r>
              <a:rPr lang="ru-RU" sz="1550" dirty="0" smtClean="0">
                <a:solidFill>
                  <a:schemeClr val="tx1"/>
                </a:solidFill>
                <a:latin typeface="+mn-lt"/>
                <a:ea typeface="+mn-ea"/>
                <a:cs typeface="+mn-cs"/>
              </a:rPr>
              <a:t>— смерти застрахованного в результате несчастного случая или болезни; </a:t>
            </a:r>
            <a:br>
              <a:rPr lang="ru-RU" sz="1550" dirty="0" smtClean="0">
                <a:solidFill>
                  <a:schemeClr val="tx1"/>
                </a:solidFill>
                <a:latin typeface="+mn-lt"/>
                <a:ea typeface="+mn-ea"/>
                <a:cs typeface="+mn-cs"/>
              </a:rPr>
            </a:br>
            <a:r>
              <a:rPr lang="ru-RU" sz="1550" dirty="0" smtClean="0">
                <a:solidFill>
                  <a:schemeClr val="tx1"/>
                </a:solidFill>
                <a:latin typeface="+mn-lt"/>
                <a:ea typeface="+mn-ea"/>
                <a:cs typeface="+mn-cs"/>
              </a:rPr>
              <a:t>— утраты (постоянной или временной) лицом трудоспособности в результате несчастного случая и болезни (за исключением тех видов страхования, относящихся к медицинскому страхованию).</a:t>
            </a:r>
          </a:p>
          <a:p>
            <a:pPr>
              <a:buNone/>
            </a:pPr>
            <a:r>
              <a:rPr lang="ru-RU" sz="1550" b="1" dirty="0" smtClean="0">
                <a:solidFill>
                  <a:srgbClr val="FFFF00"/>
                </a:solidFill>
                <a:latin typeface="+mn-lt"/>
                <a:ea typeface="+mn-ea"/>
                <a:cs typeface="+mn-cs"/>
              </a:rPr>
              <a:t>Разновидности : </a:t>
            </a:r>
            <a:r>
              <a:rPr lang="ru-RU" sz="1550" dirty="0">
                <a:solidFill>
                  <a:srgbClr val="FFFF00"/>
                </a:solidFill>
              </a:rPr>
              <a:t> </a:t>
            </a:r>
            <a:r>
              <a:rPr lang="ru-RU" sz="1600" dirty="0" smtClean="0">
                <a:solidFill>
                  <a:schemeClr val="tx1"/>
                </a:solidFill>
                <a:latin typeface="+mn-lt"/>
                <a:ea typeface="+mn-ea"/>
                <a:cs typeface="+mn-cs"/>
              </a:rPr>
              <a:t>Страхование работников за счет средств предприятия, организации. Страхование детей и учащихся. Страхование пассажиров. Страхование государственных служащих. Страхование работников опасных профессий. Страхование спортсменов. Страхование иных категорий граждан.</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764704"/>
            <a:ext cx="7632848" cy="5616624"/>
          </a:xfrm>
        </p:spPr>
        <p:txBody>
          <a:bodyPr/>
          <a:lstStyle/>
          <a:p>
            <a:pPr algn="just">
              <a:buNone/>
            </a:pPr>
            <a:r>
              <a:rPr lang="ru-RU" sz="1800" dirty="0" smtClean="0">
                <a:solidFill>
                  <a:schemeClr val="tx1"/>
                </a:solidFill>
                <a:latin typeface="+mn-lt"/>
                <a:ea typeface="+mn-ea"/>
                <a:cs typeface="+mn-cs"/>
              </a:rPr>
              <a:t> -   это </a:t>
            </a:r>
            <a:r>
              <a:rPr lang="ru-RU" sz="1800" dirty="0">
                <a:solidFill>
                  <a:schemeClr val="tx1"/>
                </a:solidFill>
                <a:latin typeface="+mn-lt"/>
                <a:ea typeface="+mn-ea"/>
                <a:cs typeface="+mn-cs"/>
              </a:rPr>
              <a:t>один из наиболее распространенных видов личного страхования граждан. Целью медицинского страхования является гарантировать гражданам при возникновении </a:t>
            </a:r>
            <a:r>
              <a:rPr lang="ru-RU" sz="1800" b="1" dirty="0">
                <a:solidFill>
                  <a:schemeClr val="tx1"/>
                </a:solidFill>
                <a:latin typeface="+mn-lt"/>
                <a:ea typeface="+mn-ea"/>
                <a:cs typeface="+mn-cs"/>
              </a:rPr>
              <a:t>страхового случая</a:t>
            </a:r>
            <a:r>
              <a:rPr lang="ru-RU" sz="1800" dirty="0">
                <a:solidFill>
                  <a:schemeClr val="tx1"/>
                </a:solidFill>
                <a:latin typeface="+mn-lt"/>
                <a:ea typeface="+mn-ea"/>
                <a:cs typeface="+mn-cs"/>
              </a:rPr>
              <a:t> получение медицинской помощи за счет накопленных средств, а также финансировать самые разнообразные профилактические мероприятия, включенные в программу медицинского страхования. Страховым случаем здесь является обращение застрахованного в медицинское учреждение для получения лечебной, консультационной или иной помощи</a:t>
            </a:r>
            <a:r>
              <a:rPr lang="ru-RU" sz="1800" dirty="0" smtClean="0">
                <a:solidFill>
                  <a:schemeClr val="tx1"/>
                </a:solidFill>
                <a:latin typeface="+mn-lt"/>
                <a:ea typeface="+mn-ea"/>
                <a:cs typeface="+mn-cs"/>
              </a:rPr>
              <a:t>.</a:t>
            </a:r>
          </a:p>
          <a:p>
            <a:pPr>
              <a:buNone/>
            </a:pPr>
            <a:r>
              <a:rPr lang="ru-RU" sz="1800" b="1" dirty="0" smtClean="0">
                <a:solidFill>
                  <a:srgbClr val="FFFF00"/>
                </a:solidFill>
                <a:latin typeface="+mn-lt"/>
                <a:ea typeface="+mn-ea"/>
                <a:cs typeface="+mn-cs"/>
              </a:rPr>
              <a:t>Разновидности : </a:t>
            </a:r>
            <a:endParaRPr lang="ru-RU" sz="1800" dirty="0">
              <a:solidFill>
                <a:schemeClr val="tx1"/>
              </a:solidFill>
              <a:latin typeface="+mn-lt"/>
              <a:ea typeface="+mn-ea"/>
              <a:cs typeface="+mn-cs"/>
            </a:endParaRPr>
          </a:p>
          <a:p>
            <a:pPr lvl="0"/>
            <a:r>
              <a:rPr lang="ru-RU" sz="1800" dirty="0">
                <a:solidFill>
                  <a:schemeClr val="tx1"/>
                </a:solidFill>
                <a:latin typeface="+mn-lt"/>
                <a:ea typeface="+mn-ea"/>
                <a:cs typeface="+mn-cs"/>
              </a:rPr>
              <a:t>Страхование на случай </a:t>
            </a:r>
            <a:r>
              <a:rPr lang="ru-RU" sz="1800" dirty="0" err="1" smtClean="0">
                <a:solidFill>
                  <a:schemeClr val="tx1"/>
                </a:solidFill>
                <a:latin typeface="+mn-lt"/>
                <a:ea typeface="+mn-ea"/>
                <a:cs typeface="+mn-cs"/>
              </a:rPr>
              <a:t>бозлени</a:t>
            </a:r>
            <a:r>
              <a:rPr lang="ru-RU" sz="1800" dirty="0">
                <a:solidFill>
                  <a:schemeClr val="tx1"/>
                </a:solidFill>
                <a:latin typeface="+mn-lt"/>
                <a:ea typeface="+mn-ea"/>
                <a:cs typeface="+mn-cs"/>
              </a:rPr>
              <a:t>, повреждения здоровья.</a:t>
            </a:r>
          </a:p>
          <a:p>
            <a:pPr lvl="0"/>
            <a:r>
              <a:rPr lang="ru-RU" sz="1800" dirty="0">
                <a:solidFill>
                  <a:schemeClr val="tx1"/>
                </a:solidFill>
                <a:latin typeface="+mn-lt"/>
                <a:ea typeface="+mn-ea"/>
                <a:cs typeface="+mn-cs"/>
              </a:rPr>
              <a:t>Страхование на случай стационарного лечения, проведения операции.</a:t>
            </a:r>
          </a:p>
          <a:p>
            <a:pPr lvl="0"/>
            <a:r>
              <a:rPr lang="ru-RU" sz="1800" dirty="0">
                <a:solidFill>
                  <a:schemeClr val="tx1"/>
                </a:solidFill>
                <a:latin typeface="+mn-lt"/>
                <a:ea typeface="+mn-ea"/>
                <a:cs typeface="+mn-cs"/>
              </a:rPr>
              <a:t>Страхование на случай оказания физиотерапевтических, оздоровительных или </a:t>
            </a:r>
            <a:r>
              <a:rPr lang="ru-RU" sz="1800" dirty="0" err="1">
                <a:solidFill>
                  <a:schemeClr val="tx1"/>
                </a:solidFill>
                <a:latin typeface="+mn-lt"/>
                <a:ea typeface="+mn-ea"/>
                <a:cs typeface="+mn-cs"/>
              </a:rPr>
              <a:t>санаторнокурортных</a:t>
            </a:r>
            <a:r>
              <a:rPr lang="ru-RU" sz="1800" dirty="0">
                <a:solidFill>
                  <a:schemeClr val="tx1"/>
                </a:solidFill>
                <a:latin typeface="+mn-lt"/>
                <a:ea typeface="+mn-ea"/>
                <a:cs typeface="+mn-cs"/>
              </a:rPr>
              <a:t> услуг.</a:t>
            </a:r>
          </a:p>
          <a:p>
            <a:pPr lvl="0"/>
            <a:r>
              <a:rPr lang="ru-RU" sz="1800" dirty="0">
                <a:solidFill>
                  <a:schemeClr val="tx1"/>
                </a:solidFill>
                <a:latin typeface="+mn-lt"/>
                <a:ea typeface="+mn-ea"/>
                <a:cs typeface="+mn-cs"/>
              </a:rPr>
              <a:t>Страхование на случай проведения пластических и корректирующих внешность операций</a:t>
            </a:r>
            <a:r>
              <a:rPr lang="ru-RU" sz="1800" dirty="0" smtClean="0">
                <a:solidFill>
                  <a:schemeClr val="tx1"/>
                </a:solidFill>
                <a:latin typeface="+mn-lt"/>
                <a:ea typeface="+mn-ea"/>
                <a:cs typeface="+mn-cs"/>
              </a:rPr>
              <a:t>.</a:t>
            </a:r>
            <a:endParaRPr lang="ru-RU" dirty="0" smtClean="0"/>
          </a:p>
          <a:p>
            <a:r>
              <a:rPr lang="ru-RU" sz="1800" dirty="0" smtClean="0">
                <a:solidFill>
                  <a:schemeClr val="tx1"/>
                </a:solidFill>
                <a:latin typeface="+mn-lt"/>
                <a:ea typeface="+mn-ea"/>
                <a:cs typeface="+mn-cs"/>
              </a:rPr>
              <a:t>Страхование граждан, выезжающих за границу.</a:t>
            </a:r>
          </a:p>
          <a:p>
            <a:pPr lvl="0">
              <a:buNone/>
            </a:pPr>
            <a:endParaRPr lang="ru-RU" sz="1800" dirty="0">
              <a:solidFill>
                <a:schemeClr val="tx1"/>
              </a:solidFill>
              <a:latin typeface="+mn-lt"/>
              <a:ea typeface="+mn-ea"/>
              <a:cs typeface="+mn-cs"/>
            </a:endParaRPr>
          </a:p>
        </p:txBody>
      </p:sp>
      <p:sp>
        <p:nvSpPr>
          <p:cNvPr id="4" name="Прямоугольник 3"/>
          <p:cNvSpPr/>
          <p:nvPr/>
        </p:nvSpPr>
        <p:spPr>
          <a:xfrm>
            <a:off x="794596" y="260648"/>
            <a:ext cx="4238596" cy="430887"/>
          </a:xfrm>
          <a:prstGeom prst="rect">
            <a:avLst/>
          </a:prstGeom>
        </p:spPr>
        <p:txBody>
          <a:bodyPr wrap="none">
            <a:spAutoFit/>
          </a:bodyPr>
          <a:lstStyle/>
          <a:p>
            <a:r>
              <a:rPr lang="ru-RU" sz="2200" b="1" dirty="0" smtClean="0">
                <a:solidFill>
                  <a:srgbClr val="FFFF00"/>
                </a:solidFill>
              </a:rPr>
              <a:t>3. Медицинское страхование</a:t>
            </a:r>
            <a:endParaRPr lang="ru-RU" sz="2200" b="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
          <p:cNvSpPr>
            <a:spLocks noChangeArrowheads="1"/>
          </p:cNvSpPr>
          <p:nvPr/>
        </p:nvSpPr>
        <p:spPr bwMode="auto">
          <a:xfrm>
            <a:off x="395536" y="548680"/>
            <a:ext cx="8064896" cy="5355312"/>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rgbClr val="FFFF00"/>
                </a:solidFill>
                <a:effectLst/>
                <a:latin typeface="+mj-lt"/>
                <a:ea typeface="Times New Roman" pitchFamily="18" charset="0"/>
                <a:cs typeface="Times New Roman" pitchFamily="18" charset="0"/>
              </a:rPr>
              <a:t>4. Пенсионное страхование </a:t>
            </a:r>
            <a:r>
              <a:rPr kumimoji="0" lang="ru-RU" sz="1900" b="0" i="0" u="none" strike="noStrike" cap="none" normalizeH="0" baseline="0" dirty="0" smtClean="0">
                <a:ln>
                  <a:noFill/>
                </a:ln>
                <a:solidFill>
                  <a:schemeClr val="bg1"/>
                </a:solidFill>
                <a:effectLst/>
                <a:latin typeface="+mj-lt"/>
                <a:ea typeface="Times New Roman" pitchFamily="18" charset="0"/>
                <a:cs typeface="Times New Roman" pitchFamily="18" charset="0"/>
              </a:rPr>
              <a:t>– вид личного страхования, при котором страхователь единовременно или в рассрочку уплачивает страховой взнос, а страховщик берет на себя обязательство периодически выплачивать застрахованному пенсию.</a:t>
            </a:r>
          </a:p>
          <a:p>
            <a:pPr marL="0" marR="0" lvl="0" indent="252413" algn="just" defTabSz="914400" rtl="0" eaLnBrk="1" fontAlgn="base" latinLnBrk="0" hangingPunct="1">
              <a:lnSpc>
                <a:spcPct val="100000"/>
              </a:lnSpc>
              <a:spcBef>
                <a:spcPct val="0"/>
              </a:spcBef>
              <a:spcAft>
                <a:spcPct val="0"/>
              </a:spcAft>
              <a:buClrTx/>
              <a:buSzTx/>
              <a:buFontTx/>
              <a:buNone/>
              <a:tabLst/>
            </a:pPr>
            <a:endParaRPr kumimoji="0" lang="ru-RU" sz="1900" b="0" i="0" u="none" strike="noStrike" cap="none" normalizeH="0" baseline="0" dirty="0" smtClean="0">
              <a:ln>
                <a:noFill/>
              </a:ln>
              <a:solidFill>
                <a:schemeClr val="bg1"/>
              </a:solidFill>
              <a:effectLst/>
              <a:latin typeface="+mj-lt"/>
              <a:ea typeface="Times New Roman" pitchFamily="18" charset="0"/>
            </a:endParaRP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ru-RU" sz="1900" b="1" i="0" u="none" strike="noStrike" cap="none" normalizeH="0" baseline="0" dirty="0" smtClean="0">
                <a:ln>
                  <a:noFill/>
                </a:ln>
                <a:solidFill>
                  <a:srgbClr val="FFFF00"/>
                </a:solidFill>
                <a:effectLst/>
                <a:latin typeface="+mj-lt"/>
                <a:ea typeface="Times New Roman" pitchFamily="18" charset="0"/>
              </a:rPr>
              <a:t>5. Накопительное страхование </a:t>
            </a:r>
            <a:r>
              <a:rPr kumimoji="0" lang="ru-RU" sz="1900" b="0" i="0" u="none" strike="noStrike" cap="none" normalizeH="0" baseline="0" dirty="0" smtClean="0">
                <a:ln>
                  <a:noFill/>
                </a:ln>
                <a:solidFill>
                  <a:schemeClr val="bg1"/>
                </a:solidFill>
                <a:effectLst/>
                <a:latin typeface="+mj-lt"/>
                <a:ea typeface="Times New Roman" pitchFamily="18" charset="0"/>
              </a:rPr>
              <a:t>жизни занимает в личном страховании особое место. Для того чтобы подчеркнуть различие, все остальные виды как личного, так и имущественного страхования называют рисковыми.</a:t>
            </a: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ru-RU" sz="1900" b="0" i="0" u="none" strike="noStrike" cap="none" normalizeH="0" baseline="0" dirty="0" smtClean="0">
                <a:ln>
                  <a:noFill/>
                </a:ln>
                <a:solidFill>
                  <a:schemeClr val="bg1"/>
                </a:solidFill>
                <a:effectLst/>
                <a:latin typeface="+mj-lt"/>
                <a:ea typeface="Times New Roman" pitchFamily="18" charset="0"/>
              </a:rPr>
              <a:t>Накопительное страхование жизни производится на случай наступления одного из событий - смерти застрахованного лица или его дожития до определенного возраста.</a:t>
            </a: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ru-RU" sz="1900" b="0" i="0" u="none" strike="noStrike" cap="none" normalizeH="0" baseline="0" dirty="0" smtClean="0">
                <a:ln>
                  <a:noFill/>
                </a:ln>
                <a:solidFill>
                  <a:schemeClr val="bg1"/>
                </a:solidFill>
                <a:effectLst/>
                <a:latin typeface="+mj-lt"/>
                <a:ea typeface="Times New Roman" pitchFamily="18" charset="0"/>
              </a:rPr>
              <a:t>Таким образом, выплата по накопительному страхованию жизни, в отличие от рискового, производится всегда.</a:t>
            </a:r>
          </a:p>
          <a:p>
            <a:pPr marL="0" marR="0" lvl="0" indent="252413" algn="just" defTabSz="914400" rtl="0" eaLnBrk="0" fontAlgn="base" latinLnBrk="0" hangingPunct="0">
              <a:lnSpc>
                <a:spcPct val="100000"/>
              </a:lnSpc>
              <a:spcBef>
                <a:spcPct val="0"/>
              </a:spcBef>
              <a:spcAft>
                <a:spcPct val="0"/>
              </a:spcAft>
              <a:buClrTx/>
              <a:buSzTx/>
              <a:buFontTx/>
              <a:buNone/>
              <a:tabLst/>
            </a:pPr>
            <a:endParaRPr kumimoji="0" lang="ru-RU" sz="1900" b="0" i="0" u="none" strike="noStrike" cap="none" normalizeH="0" baseline="0" dirty="0" smtClean="0">
              <a:ln>
                <a:noFill/>
              </a:ln>
              <a:solidFill>
                <a:schemeClr val="bg1"/>
              </a:solidFill>
              <a:effectLst/>
              <a:latin typeface="+mj-lt"/>
              <a:ea typeface="Times New Roman" pitchFamily="18" charset="0"/>
            </a:endParaRP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ru-RU" sz="19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ru-RU" sz="1900" b="0" i="0" u="none" strike="noStrike" cap="none" normalizeH="0" baseline="0" dirty="0" smtClean="0">
                <a:ln>
                  <a:noFill/>
                </a:ln>
                <a:solidFill>
                  <a:srgbClr val="FFFF00"/>
                </a:solidFill>
                <a:effectLst/>
                <a:latin typeface="+mj-lt"/>
                <a:ea typeface="Times New Roman" pitchFamily="18" charset="0"/>
                <a:cs typeface="Times New Roman" pitchFamily="18" charset="0"/>
              </a:rPr>
              <a:t>Пожизненная рента</a:t>
            </a:r>
            <a:r>
              <a:rPr kumimoji="0" lang="ru-RU" sz="1900" b="0" i="0" u="none" strike="noStrike" cap="none" normalizeH="0" baseline="0" dirty="0" smtClean="0">
                <a:ln>
                  <a:noFill/>
                </a:ln>
                <a:solidFill>
                  <a:schemeClr val="bg1"/>
                </a:solidFill>
                <a:effectLst/>
                <a:latin typeface="+mj-lt"/>
                <a:ea typeface="Times New Roman" pitchFamily="18" charset="0"/>
                <a:cs typeface="Times New Roman" pitchFamily="18" charset="0"/>
              </a:rPr>
              <a:t> – так же накопительный договор, предусматривающий периодические выплаты созданного капитала бенефицианту. Может рассматриваться как дополнительная пенсия.</a:t>
            </a:r>
            <a:endParaRPr kumimoji="0" lang="ru-RU" sz="1900" b="0" i="0" u="none" strike="noStrike" cap="none" normalizeH="0" baseline="0" dirty="0" smtClean="0">
              <a:ln>
                <a:noFill/>
              </a:ln>
              <a:solidFill>
                <a:schemeClr val="bg1"/>
              </a:solidFill>
              <a:effectLst/>
              <a:latin typeface="+mj-lt"/>
            </a:endParaRPr>
          </a:p>
        </p:txBody>
      </p:sp>
    </p:spTree>
  </p:cSld>
  <p:clrMapOvr>
    <a:masterClrMapping/>
  </p:clrMapOvr>
</p:sld>
</file>

<file path=ppt/theme/theme1.xml><?xml version="1.0" encoding="utf-8"?>
<a:theme xmlns:a="http://schemas.openxmlformats.org/drawingml/2006/main" name="powerpoint-template2">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powerpoint-template2</Template>
  <TotalTime>508</TotalTime>
  <Words>1494</Words>
  <Application>Microsoft Office PowerPoint</Application>
  <PresentationFormat>Экран (4:3)</PresentationFormat>
  <Paragraphs>206</Paragraphs>
  <Slides>30</Slides>
  <Notes>3</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7" baseType="lpstr">
      <vt:lpstr>Arial</vt:lpstr>
      <vt:lpstr>Microsoft Sans Serif</vt:lpstr>
      <vt:lpstr>Verdana</vt:lpstr>
      <vt:lpstr>굴림</vt:lpstr>
      <vt:lpstr>Times New Roman</vt:lpstr>
      <vt:lpstr>powerpoint-template2</vt:lpstr>
      <vt:lpstr>Microsoft Equation 3.0</vt:lpstr>
      <vt:lpstr>Личное страхование</vt:lpstr>
      <vt:lpstr>Понятие личного страхования</vt:lpstr>
      <vt:lpstr>Слайд 3</vt:lpstr>
      <vt:lpstr>Существуют следующие подотрасли личного страхования: </vt:lpstr>
      <vt:lpstr>Слайд 5</vt:lpstr>
      <vt:lpstr>Слайд 6</vt:lpstr>
      <vt:lpstr>2. Страхование от несчастных случаев и болезней </vt:lpstr>
      <vt:lpstr>Слайд 8</vt:lpstr>
      <vt:lpstr>Слайд 9</vt:lpstr>
      <vt:lpstr>Слайд 10</vt:lpstr>
      <vt:lpstr>Заключение договоров личного страхования граждан </vt:lpstr>
      <vt:lpstr>Слайд 12</vt:lpstr>
      <vt:lpstr>Страховой тариф по личному страхованию </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Роль личного страхования в жизни общества </vt:lpstr>
      <vt:lpstr>Проблемы развития сферы личного страхования в РК и пути их решения</vt:lpstr>
      <vt:lpstr>Слайд 29</vt:lpstr>
      <vt:lpstr>Слайд 30</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Judi</dc:creator>
  <cp:lastModifiedBy>Judi</cp:lastModifiedBy>
  <cp:revision>24</cp:revision>
  <dcterms:created xsi:type="dcterms:W3CDTF">2014-10-11T08:20:26Z</dcterms:created>
  <dcterms:modified xsi:type="dcterms:W3CDTF">2014-10-11T16:49:07Z</dcterms:modified>
</cp:coreProperties>
</file>